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notesMasterIdLst>
    <p:notesMasterId r:id="rId63"/>
  </p:notesMasterIdLst>
  <p:sldIdLst>
    <p:sldId id="256" r:id="rId2"/>
    <p:sldId id="257" r:id="rId3"/>
    <p:sldId id="262" r:id="rId4"/>
    <p:sldId id="263" r:id="rId5"/>
    <p:sldId id="258" r:id="rId6"/>
    <p:sldId id="259" r:id="rId7"/>
    <p:sldId id="260" r:id="rId8"/>
    <p:sldId id="261" r:id="rId9"/>
    <p:sldId id="271" r:id="rId10"/>
    <p:sldId id="266" r:id="rId11"/>
    <p:sldId id="264" r:id="rId12"/>
    <p:sldId id="267" r:id="rId13"/>
    <p:sldId id="268" r:id="rId14"/>
    <p:sldId id="269" r:id="rId15"/>
    <p:sldId id="270" r:id="rId16"/>
    <p:sldId id="307" r:id="rId17"/>
    <p:sldId id="308" r:id="rId18"/>
    <p:sldId id="273" r:id="rId19"/>
    <p:sldId id="274" r:id="rId20"/>
    <p:sldId id="272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9" r:id="rId31"/>
    <p:sldId id="284" r:id="rId32"/>
    <p:sldId id="286" r:id="rId33"/>
    <p:sldId id="285" r:id="rId34"/>
    <p:sldId id="287" r:id="rId35"/>
    <p:sldId id="288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300" r:id="rId46"/>
    <p:sldId id="299" r:id="rId47"/>
    <p:sldId id="301" r:id="rId48"/>
    <p:sldId id="302" r:id="rId49"/>
    <p:sldId id="303" r:id="rId50"/>
    <p:sldId id="304" r:id="rId51"/>
    <p:sldId id="305" r:id="rId52"/>
    <p:sldId id="306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5AB"/>
    <a:srgbClr val="FF808A"/>
    <a:srgbClr val="83C4FF"/>
    <a:srgbClr val="9472F7"/>
    <a:srgbClr val="F2FF4E"/>
    <a:srgbClr val="FFA9EE"/>
    <a:srgbClr val="EAFFA6"/>
    <a:srgbClr val="F1757D"/>
    <a:srgbClr val="000000"/>
    <a:srgbClr val="727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"/>
    <p:restoredTop sz="94624"/>
  </p:normalViewPr>
  <p:slideViewPr>
    <p:cSldViewPr snapToGrid="0">
      <p:cViewPr varScale="1">
        <p:scale>
          <a:sx n="102" d="100"/>
          <a:sy n="102" d="100"/>
        </p:scale>
        <p:origin x="1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A481F-1EC8-144C-AFA2-B15F642C5002}" type="datetimeFigureOut">
              <a:rPr kumimoji="1" lang="ko-Kore-KR" altLang="en-US" smtClean="0"/>
              <a:t>2022. 8. 12.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3E7E13-E1E5-CB40-9D32-B51CA6851D9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4539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E7E13-E1E5-CB40-9D32-B51CA6851D99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5722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BD2D1EFF-961A-B647-8546-F0A70372A5ED}" type="datetime1">
              <a:rPr lang="ko-KR" altLang="en-US" smtClean="0"/>
              <a:t>2022. 8. 12.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52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159CB-FEE6-3A4F-8324-E85D7E20B6B3}" type="datetime1">
              <a:rPr lang="ko-KR" altLang="en-US" smtClean="0"/>
              <a:t>2022. 8. 12.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7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39A87-1152-2D41-A615-25B4CB268D71}" type="datetime1">
              <a:rPr lang="ko-KR" altLang="en-US" smtClean="0"/>
              <a:t>2022. 8. 12.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66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0F43BB-9C7B-353D-AFCD-17B19E0EFFCB}"/>
              </a:ext>
            </a:extLst>
          </p:cNvPr>
          <p:cNvGrpSpPr/>
          <p:nvPr userDrawn="1"/>
        </p:nvGrpSpPr>
        <p:grpSpPr>
          <a:xfrm>
            <a:off x="0" y="-13948"/>
            <a:ext cx="12192000" cy="1126721"/>
            <a:chOff x="0" y="-13948"/>
            <a:chExt cx="12192000" cy="1126721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2D6FBB9D-1CAA-4D05-AB33-BABDFE17B843}"/>
                </a:ext>
              </a:extLst>
            </p:cNvPr>
            <p:cNvSpPr/>
            <p:nvPr/>
          </p:nvSpPr>
          <p:spPr>
            <a:xfrm>
              <a:off x="0" y="-13948"/>
              <a:ext cx="12192000" cy="1126721"/>
            </a:xfrm>
            <a:prstGeom prst="rect">
              <a:avLst/>
            </a:prstGeom>
            <a:ln w="9525">
              <a:solidFill>
                <a:schemeClr val="tx2">
                  <a:lumMod val="10000"/>
                  <a:lumOff val="90000"/>
                </a:schemeClr>
              </a:solidFill>
            </a:ln>
            <a:effectLst>
              <a:outerShdw blurRad="50800" dist="38100" dir="2700000" algn="tl" rotWithShape="0">
                <a:schemeClr val="bg1">
                  <a:lumMod val="85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04727B71-B4B6-4823-80A1-68C40B475118}"/>
                </a:ext>
              </a:extLst>
            </p:cNvPr>
            <p:cNvSpPr/>
            <p:nvPr/>
          </p:nvSpPr>
          <p:spPr>
            <a:xfrm>
              <a:off x="9315" y="-13948"/>
              <a:ext cx="12179154" cy="1122744"/>
            </a:xfrm>
            <a:prstGeom prst="rect">
              <a:avLst/>
            </a:prstGeom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-27669" y="180189"/>
            <a:ext cx="106720" cy="7344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B0A9064-A8BC-AB44-A216-6E0727520B7D}" type="datetime1">
              <a:rPr lang="ko-KR" altLang="en-US" smtClean="0"/>
              <a:t>2022. 8. 12.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D3A06F-BAC2-FE72-819C-716C5EB1B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22" y="180189"/>
            <a:ext cx="11708756" cy="734470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1CECA93-5808-BEDC-CAC6-B258FFD4E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01033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39737-99BB-93D2-79FD-7FD4DAE74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1620" y="1302933"/>
            <a:ext cx="11708757" cy="5283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7615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A689D-4537-C545-82BA-2AF9388B8976}" type="datetime1">
              <a:rPr lang="ko-KR" altLang="en-US" smtClean="0"/>
              <a:t>2022. 8. 12.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2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1621" y="1302933"/>
            <a:ext cx="5653752" cy="5283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6628" y="1302933"/>
            <a:ext cx="5653752" cy="52830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239F576-4DD0-4D4B-85F2-E5645A285ECE}" type="datetime1">
              <a:rPr lang="ko-KR" altLang="en-US" smtClean="0"/>
              <a:t>2022. 8. 12.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B1A75E4-4A77-3CE0-EFBC-ECF88C3AB66B}"/>
              </a:ext>
            </a:extLst>
          </p:cNvPr>
          <p:cNvGrpSpPr/>
          <p:nvPr userDrawn="1"/>
        </p:nvGrpSpPr>
        <p:grpSpPr>
          <a:xfrm>
            <a:off x="0" y="-13948"/>
            <a:ext cx="12192000" cy="1126721"/>
            <a:chOff x="131033" y="0"/>
            <a:chExt cx="11759571" cy="1126721"/>
          </a:xfrm>
        </p:grpSpPr>
        <p:sp useBgFill="1">
          <p:nvSpPr>
            <p:cNvPr id="10" name="Rectangle 7">
              <a:extLst>
                <a:ext uri="{FF2B5EF4-FFF2-40B4-BE49-F238E27FC236}">
                  <a16:creationId xmlns:a16="http://schemas.microsoft.com/office/drawing/2014/main" id="{D1F1D5D9-7AB6-19BD-170F-A108362E04E3}"/>
                </a:ext>
              </a:extLst>
            </p:cNvPr>
            <p:cNvSpPr/>
            <p:nvPr/>
          </p:nvSpPr>
          <p:spPr>
            <a:xfrm>
              <a:off x="131033" y="0"/>
              <a:ext cx="11759571" cy="1126721"/>
            </a:xfrm>
            <a:prstGeom prst="rect">
              <a:avLst/>
            </a:prstGeom>
            <a:ln w="9525">
              <a:solidFill>
                <a:schemeClr val="tx2">
                  <a:lumMod val="10000"/>
                  <a:lumOff val="90000"/>
                </a:schemeClr>
              </a:solidFill>
            </a:ln>
            <a:effectLst>
              <a:outerShdw blurRad="50800" dist="38100" dir="2700000" algn="tl" rotWithShape="0">
                <a:schemeClr val="bg1">
                  <a:lumMod val="85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 useBgFill="1">
          <p:nvSpPr>
            <p:cNvPr id="12" name="Rectangle 9">
              <a:extLst>
                <a:ext uri="{FF2B5EF4-FFF2-40B4-BE49-F238E27FC236}">
                  <a16:creationId xmlns:a16="http://schemas.microsoft.com/office/drawing/2014/main" id="{E921575D-3E05-27EB-0B1B-DFE78C44F3DB}"/>
                </a:ext>
              </a:extLst>
            </p:cNvPr>
            <p:cNvSpPr/>
            <p:nvPr/>
          </p:nvSpPr>
          <p:spPr>
            <a:xfrm>
              <a:off x="140018" y="0"/>
              <a:ext cx="11747181" cy="1122744"/>
            </a:xfrm>
            <a:prstGeom prst="rect">
              <a:avLst/>
            </a:prstGeom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1">
            <a:extLst>
              <a:ext uri="{FF2B5EF4-FFF2-40B4-BE49-F238E27FC236}">
                <a16:creationId xmlns:a16="http://schemas.microsoft.com/office/drawing/2014/main" id="{C6729283-A326-C48F-632D-9513654E60F6}"/>
              </a:ext>
            </a:extLst>
          </p:cNvPr>
          <p:cNvSpPr/>
          <p:nvPr userDrawn="1"/>
        </p:nvSpPr>
        <p:spPr>
          <a:xfrm>
            <a:off x="-27669" y="180189"/>
            <a:ext cx="106720" cy="7344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B03D02A-AC76-D80F-1452-DF2297D2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22" y="180189"/>
            <a:ext cx="11708756" cy="734470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1988B79-A14B-7AF6-F9D2-9F299CB020A4}"/>
              </a:ext>
            </a:extLst>
          </p:cNvPr>
          <p:cNvSpPr txBox="1">
            <a:spLocks/>
          </p:cNvSpPr>
          <p:nvPr userDrawn="1"/>
        </p:nvSpPr>
        <p:spPr>
          <a:xfrm>
            <a:off x="9448800" y="6501033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ko-Kore-KR"/>
            </a:defPPr>
            <a:lvl1pPr marL="0" algn="r" defTabSz="914400" rtl="0" eaLnBrk="1" latinLnBrk="0" hangingPunct="1">
              <a:defRPr sz="1200" kern="1200" spc="7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6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79ED407-05D0-A94F-A4E9-5AA5C7B08CA2}" type="datetime1">
              <a:rPr lang="ko-KR" altLang="en-US" smtClean="0"/>
              <a:t>2022. 8. 12.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15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34E4A-CD88-F74D-8B37-C48227631DDC}" type="datetime1">
              <a:rPr lang="ko-KR" altLang="en-US" smtClean="0"/>
              <a:t>2022. 8. 12.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41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C25A3-F4E8-7445-93D2-4FF56304A05E}" type="datetime1">
              <a:rPr lang="ko-KR" altLang="en-US" smtClean="0"/>
              <a:t>2022. 8. 12.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49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3158A564-6C10-0647-B00A-B6B9578B2DF6}" type="datetime1">
              <a:rPr lang="ko-KR" altLang="en-US" smtClean="0"/>
              <a:t>2022. 8. 12.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62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F74D793E-2446-C544-BA27-B23DB2BBA108}" type="datetime1">
              <a:rPr lang="ko-KR" altLang="en-US" smtClean="0"/>
              <a:t>2022. 8. 12.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51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22" y="136525"/>
            <a:ext cx="11708756" cy="734470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621" y="1050121"/>
            <a:ext cx="11708756" cy="557059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C21D4-A852-884C-B0C2-D28F03A6FD58}" type="datetime1">
              <a:rPr lang="ko-KR" altLang="en-US" smtClean="0"/>
              <a:t>2022. 8. 12.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01033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9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74" r:id="rId6"/>
    <p:sldLayoutId id="2147483769" r:id="rId7"/>
    <p:sldLayoutId id="2147483770" r:id="rId8"/>
    <p:sldLayoutId id="2147483771" r:id="rId9"/>
    <p:sldLayoutId id="2147483773" r:id="rId10"/>
    <p:sldLayoutId id="2147483772" r:id="rId11"/>
  </p:sldLayoutIdLst>
  <p:hf hdr="0" ftr="0" dt="0"/>
  <p:txStyles>
    <p:titleStyle>
      <a:lvl1pPr algn="ctr" defTabSz="914400" rtl="0" eaLnBrk="1" latinLnBrk="0" hangingPunct="1">
        <a:lnSpc>
          <a:spcPct val="105000"/>
        </a:lnSpc>
        <a:spcBef>
          <a:spcPct val="0"/>
        </a:spcBef>
        <a:buNone/>
        <a:defRPr sz="4400" b="1" kern="1200" spc="130">
          <a:solidFill>
            <a:schemeClr val="tx1"/>
          </a:solidFill>
          <a:latin typeface="BM JUA OTF" panose="02020603020101020101" pitchFamily="18" charset="-127"/>
          <a:ea typeface="BM JUA OTF" panose="02020603020101020101" pitchFamily="18" charset="-127"/>
          <a:cs typeface="+mj-cs"/>
        </a:defRPr>
      </a:lvl1pPr>
    </p:titleStyle>
    <p:bodyStyle>
      <a:lvl1pPr marL="357188" indent="-357188" algn="just" defTabSz="914400" rtl="0" eaLnBrk="1" latinLnBrk="0" hangingPunct="1">
        <a:lnSpc>
          <a:spcPct val="120000"/>
        </a:lnSpc>
        <a:spcBef>
          <a:spcPts val="1000"/>
        </a:spcBef>
        <a:buFont typeface="Wingdings" pitchFamily="2" charset="2"/>
        <a:buChar char="q"/>
        <a:tabLst/>
        <a:defRPr sz="2600" kern="1200" spc="120">
          <a:solidFill>
            <a:schemeClr val="tx1"/>
          </a:solidFill>
          <a:latin typeface="Mabinogi_Classic_OTF" panose="02000503000000000000" pitchFamily="2" charset="-127"/>
          <a:ea typeface="Mabinogi_Classic_OTF" panose="02000503000000000000" pitchFamily="2" charset="-127"/>
          <a:cs typeface="+mn-cs"/>
        </a:defRPr>
      </a:lvl1pPr>
      <a:lvl2pPr marL="668338" indent="-311150" algn="just" defTabSz="914400" rtl="0" eaLnBrk="1" latinLnBrk="0" hangingPunct="1">
        <a:lnSpc>
          <a:spcPct val="120000"/>
        </a:lnSpc>
        <a:spcBef>
          <a:spcPts val="500"/>
        </a:spcBef>
        <a:buFont typeface="Courier New" panose="02070309020205020404" pitchFamily="49" charset="0"/>
        <a:buChar char="o"/>
        <a:tabLst/>
        <a:defRPr sz="2200" kern="1200" spc="120">
          <a:solidFill>
            <a:schemeClr val="tx1"/>
          </a:solidFill>
          <a:latin typeface="Mabinogi_Classic_OTF" panose="02000503000000000000" pitchFamily="2" charset="-127"/>
          <a:ea typeface="Mabinogi_Classic_OTF" panose="02000503000000000000" pitchFamily="2" charset="-127"/>
          <a:cs typeface="+mn-cs"/>
        </a:defRPr>
      </a:lvl2pPr>
      <a:lvl3pPr marL="1073150" indent="-358775" algn="just" defTabSz="914400" rtl="0" eaLnBrk="1" latinLnBrk="0" hangingPunct="1">
        <a:lnSpc>
          <a:spcPct val="120000"/>
        </a:lnSpc>
        <a:spcBef>
          <a:spcPts val="500"/>
        </a:spcBef>
        <a:buFont typeface="Wingdings" pitchFamily="2" charset="2"/>
        <a:buChar char="ü"/>
        <a:tabLst>
          <a:tab pos="703263" algn="l"/>
        </a:tabLst>
        <a:defRPr sz="2000" kern="1200" spc="120">
          <a:solidFill>
            <a:schemeClr val="tx1"/>
          </a:solidFill>
          <a:latin typeface="Mabinogi_Classic_OTF" panose="02000503000000000000" pitchFamily="2" charset="-127"/>
          <a:ea typeface="Mabinogi_Classic_OTF" panose="02000503000000000000" pitchFamily="2" charset="-127"/>
          <a:cs typeface="+mn-cs"/>
        </a:defRPr>
      </a:lvl3pPr>
      <a:lvl4pPr marL="1430338" indent="-357188" algn="just" defTabSz="914400" rtl="0" eaLnBrk="1" latinLnBrk="0" hangingPunct="1">
        <a:lnSpc>
          <a:spcPct val="120000"/>
        </a:lnSpc>
        <a:spcBef>
          <a:spcPts val="500"/>
        </a:spcBef>
        <a:buFont typeface="Wingdings" pitchFamily="2" charset="2"/>
        <a:buChar char="§"/>
        <a:tabLst/>
        <a:defRPr sz="1800" kern="1200" spc="120">
          <a:solidFill>
            <a:schemeClr val="tx1"/>
          </a:solidFill>
          <a:latin typeface="Mabinogi_Classic_OTF" panose="02000503000000000000" pitchFamily="2" charset="-127"/>
          <a:ea typeface="Mabinogi_Classic_OTF" panose="02000503000000000000" pitchFamily="2" charset="-127"/>
          <a:cs typeface="+mn-cs"/>
        </a:defRPr>
      </a:lvl4pPr>
      <a:lvl5pPr marL="1697038" indent="-266700" algn="just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 spc="120">
          <a:solidFill>
            <a:schemeClr val="tx1"/>
          </a:solidFill>
          <a:latin typeface="Mabinogi_Classic_OTF" panose="02000503000000000000" pitchFamily="2" charset="-127"/>
          <a:ea typeface="Mabinogi_Classic_OTF" panose="02000503000000000000" pitchFamily="2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csharp-programming/stri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184162/what-is-the-difference-between-clr-and-dlr-in-c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dotnet/api/system.array?view=net-6.0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dotnet/csharp/programming-guide/concepts/collections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dotnet/csharp/programming-guide/generics/constraints-on-type-parameters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dotnet/api/system.func-2?view=net-6.0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microsoft.com/ko-kr/dotnet/api/system.action-1?view=net-6.0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ko-kr/dotnet/csharp/programming-guide/concepts/linq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4" name="Rectangle 1076">
            <a:extLst>
              <a:ext uri="{FF2B5EF4-FFF2-40B4-BE49-F238E27FC236}">
                <a16:creationId xmlns:a16="http://schemas.microsoft.com/office/drawing/2014/main" id="{6057E0BB-58EB-465F-AD1E-92692B4B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75" name="Rectangle 1078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53947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DCBCC-B2B1-DA31-01A6-504D8D37C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0089" y="5569832"/>
            <a:ext cx="9751823" cy="582612"/>
          </a:xfrm>
        </p:spPr>
        <p:txBody>
          <a:bodyPr anchor="ctr">
            <a:normAutofit lnSpcReduction="10000"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ko-Kore-KR" sz="2400"/>
              <a:t>Make by Jung-Kwang-Won</a:t>
            </a:r>
            <a:endParaRPr kumimoji="1" lang="ko-Kore-KR" altLang="en-US" sz="24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170FA07-5DF7-7D37-565D-BDB3D1B9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9" y="1735780"/>
            <a:ext cx="6454712" cy="233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Sharp Logo PNG Vector (EPS) Free Download">
            <a:extLst>
              <a:ext uri="{FF2B5EF4-FFF2-40B4-BE49-F238E27FC236}">
                <a16:creationId xmlns:a16="http://schemas.microsoft.com/office/drawing/2014/main" id="{E4F2751C-2F02-29DD-6C8F-748B03542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878" y="969921"/>
            <a:ext cx="3453091" cy="387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6" name="Rectangle 1080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5917696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AFE8B3-CE35-4410-AC00-6691E077B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2DC25EE-239B-4C5F-AAD1-255A7D5F1EE2}" type="slidenum">
              <a:rPr lang="en-US" sz="1100" smtClean="0"/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092075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16174-9A95-A09B-DF86-9B6C0A81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기본자료형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CB6CCC-A188-3F4F-3816-554A49682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9267BB-0552-865E-7C5B-7302EF318D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ko-Kore-KR" dirty="0"/>
              <a:t>C#</a:t>
            </a:r>
            <a:r>
              <a:rPr kumimoji="1" lang="ko-Kore-KR" altLang="en-US" dirty="0"/>
              <a:t>의 모든 자료형은 </a:t>
            </a:r>
            <a:r>
              <a:rPr kumimoji="1" lang="en-US" altLang="ko-Kore-KR" dirty="0">
                <a:solidFill>
                  <a:schemeClr val="accent4"/>
                </a:solidFill>
              </a:rPr>
              <a:t>“Object</a:t>
            </a:r>
            <a:r>
              <a:rPr kumimoji="1" lang="en-US" altLang="ko-KR" dirty="0">
                <a:solidFill>
                  <a:schemeClr val="accent4"/>
                </a:solidFill>
              </a:rPr>
              <a:t>”</a:t>
            </a:r>
            <a:r>
              <a:rPr kumimoji="1" lang="ko-KR" altLang="en-US" dirty="0"/>
              <a:t>를 상속받아 정의됨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ore-KR" sz="2000" dirty="0">
                <a:solidFill>
                  <a:srgbClr val="FF808A"/>
                </a:solidFill>
              </a:rPr>
              <a:t>object </a:t>
            </a:r>
            <a:r>
              <a:rPr kumimoji="1" lang="ko-Kore-KR" altLang="en-US" sz="2000" dirty="0"/>
              <a:t>자료형은 어떤 타입의 데이터든 받을 수 있음</a:t>
            </a:r>
            <a:r>
              <a:rPr kumimoji="1" lang="en-US" altLang="ko-Kore-KR" sz="2000" dirty="0"/>
              <a:t>.</a:t>
            </a:r>
          </a:p>
          <a:p>
            <a:r>
              <a:rPr kumimoji="1" lang="ko-Kore-KR" altLang="en-US" dirty="0">
                <a:solidFill>
                  <a:srgbClr val="01A5AB"/>
                </a:solidFill>
              </a:rPr>
              <a:t>정수</a:t>
            </a:r>
            <a:endParaRPr kumimoji="1" lang="en-US" altLang="ko-Kore-KR" dirty="0">
              <a:solidFill>
                <a:srgbClr val="01A5AB"/>
              </a:solidFill>
            </a:endParaRPr>
          </a:p>
          <a:p>
            <a:pPr lvl="1"/>
            <a:r>
              <a:rPr kumimoji="1" lang="en-US" altLang="ko-Kore-KR" sz="2000" dirty="0">
                <a:solidFill>
                  <a:srgbClr val="FF808A"/>
                </a:solidFill>
              </a:rPr>
              <a:t>byte</a:t>
            </a:r>
            <a:r>
              <a:rPr kumimoji="1" lang="en-US" altLang="ko-Kore-KR" sz="2000" dirty="0"/>
              <a:t>(1byte), </a:t>
            </a:r>
            <a:r>
              <a:rPr kumimoji="1" lang="en-US" altLang="ko-Kore-KR" sz="2000" dirty="0">
                <a:solidFill>
                  <a:srgbClr val="FF808A"/>
                </a:solidFill>
              </a:rPr>
              <a:t>sbyte</a:t>
            </a:r>
            <a:r>
              <a:rPr kumimoji="1" lang="en-US" altLang="ko-Kore-KR" sz="2000" dirty="0"/>
              <a:t>(1byte),</a:t>
            </a:r>
            <a:r>
              <a:rPr kumimoji="1" lang="en-US" altLang="ko-Kore-KR" sz="2000" dirty="0">
                <a:solidFill>
                  <a:srgbClr val="FF808A"/>
                </a:solidFill>
              </a:rPr>
              <a:t> short</a:t>
            </a:r>
            <a:r>
              <a:rPr kumimoji="1" lang="en-US" altLang="ko-Kore-KR" sz="2000" dirty="0"/>
              <a:t>(2byte), </a:t>
            </a:r>
            <a:r>
              <a:rPr kumimoji="1" lang="en-US" altLang="ko-Kore-KR" sz="2000" dirty="0">
                <a:solidFill>
                  <a:srgbClr val="FF808A"/>
                </a:solidFill>
              </a:rPr>
              <a:t>ushort</a:t>
            </a:r>
            <a:r>
              <a:rPr kumimoji="1" lang="en-US" altLang="ko-Kore-KR" sz="2000" dirty="0"/>
              <a:t>(2byte), </a:t>
            </a:r>
            <a:r>
              <a:rPr kumimoji="1" lang="en-US" altLang="ko-Kore-KR" sz="2000" dirty="0">
                <a:solidFill>
                  <a:srgbClr val="FF808A"/>
                </a:solidFill>
              </a:rPr>
              <a:t>int</a:t>
            </a:r>
            <a:r>
              <a:rPr kumimoji="1" lang="en-US" altLang="ko-Kore-KR" sz="2000" dirty="0"/>
              <a:t>(4byte), </a:t>
            </a:r>
            <a:r>
              <a:rPr kumimoji="1" lang="en-US" altLang="ko-Kore-KR" sz="2000" dirty="0">
                <a:solidFill>
                  <a:srgbClr val="FF808A"/>
                </a:solidFill>
              </a:rPr>
              <a:t>uint</a:t>
            </a:r>
            <a:r>
              <a:rPr kumimoji="1" lang="en-US" altLang="ko-Kore-KR" sz="2000" dirty="0"/>
              <a:t>(4byte), </a:t>
            </a:r>
            <a:r>
              <a:rPr kumimoji="1" lang="en-US" altLang="ko-Kore-KR" sz="2000" dirty="0">
                <a:solidFill>
                  <a:srgbClr val="FF808A"/>
                </a:solidFill>
              </a:rPr>
              <a:t>long</a:t>
            </a:r>
            <a:r>
              <a:rPr kumimoji="1" lang="en-US" altLang="ko-Kore-KR" sz="2000" dirty="0"/>
              <a:t>(8byte), </a:t>
            </a:r>
            <a:r>
              <a:rPr kumimoji="1" lang="en-US" altLang="ko-Kore-KR" sz="2000" dirty="0">
                <a:solidFill>
                  <a:srgbClr val="FF808A"/>
                </a:solidFill>
              </a:rPr>
              <a:t>ulong</a:t>
            </a:r>
            <a:r>
              <a:rPr kumimoji="1" lang="en-US" altLang="ko-Kore-KR" sz="2000" dirty="0"/>
              <a:t>(8byte)</a:t>
            </a:r>
          </a:p>
          <a:p>
            <a:r>
              <a:rPr kumimoji="1" lang="ko-Kore-KR" altLang="en-US" dirty="0">
                <a:solidFill>
                  <a:srgbClr val="01A5AB"/>
                </a:solidFill>
              </a:rPr>
              <a:t>실수</a:t>
            </a:r>
            <a:endParaRPr kumimoji="1" lang="en-US" altLang="ko-Kore-KR" dirty="0">
              <a:solidFill>
                <a:srgbClr val="01A5AB"/>
              </a:solidFill>
            </a:endParaRPr>
          </a:p>
          <a:p>
            <a:pPr lvl="1"/>
            <a:r>
              <a:rPr kumimoji="1" lang="en-US" altLang="ko-Kore-KR" sz="2000" dirty="0">
                <a:solidFill>
                  <a:srgbClr val="FF808A"/>
                </a:solidFill>
              </a:rPr>
              <a:t>float</a:t>
            </a:r>
            <a:r>
              <a:rPr kumimoji="1" lang="en-US" altLang="ko-Kore-KR" sz="2000" dirty="0"/>
              <a:t>(4byte), </a:t>
            </a:r>
            <a:r>
              <a:rPr kumimoji="1" lang="en-US" altLang="ko-Kore-KR" sz="2000" dirty="0">
                <a:solidFill>
                  <a:srgbClr val="FF808A"/>
                </a:solidFill>
              </a:rPr>
              <a:t>double</a:t>
            </a:r>
            <a:r>
              <a:rPr kumimoji="1" lang="en-US" altLang="ko-Kore-KR" sz="2000" dirty="0"/>
              <a:t>(8byte), </a:t>
            </a:r>
            <a:r>
              <a:rPr kumimoji="1" lang="en-US" altLang="ko-Kore-KR" sz="2000" dirty="0">
                <a:solidFill>
                  <a:srgbClr val="FF808A"/>
                </a:solidFill>
              </a:rPr>
              <a:t>decimal</a:t>
            </a:r>
            <a:r>
              <a:rPr kumimoji="1" lang="en-US" altLang="ko-Kore-KR" sz="2000" dirty="0"/>
              <a:t>(16byte)</a:t>
            </a:r>
          </a:p>
          <a:p>
            <a:r>
              <a:rPr kumimoji="1" lang="ko-Kore-KR" altLang="en-US" dirty="0">
                <a:solidFill>
                  <a:srgbClr val="01A5AB"/>
                </a:solidFill>
              </a:rPr>
              <a:t>문자</a:t>
            </a:r>
            <a:r>
              <a:rPr kumimoji="1" lang="en-US" altLang="ko-Kore-KR" dirty="0">
                <a:solidFill>
                  <a:srgbClr val="01A5AB"/>
                </a:solidFill>
              </a:rPr>
              <a:t>,</a:t>
            </a:r>
            <a:r>
              <a:rPr kumimoji="1" lang="ko-Kore-KR" altLang="en-US" dirty="0">
                <a:solidFill>
                  <a:srgbClr val="01A5AB"/>
                </a:solidFill>
              </a:rPr>
              <a:t>문자열</a:t>
            </a:r>
            <a:endParaRPr kumimoji="1" lang="en-US" altLang="ko-Kore-KR" dirty="0">
              <a:solidFill>
                <a:srgbClr val="01A5AB"/>
              </a:solidFill>
            </a:endParaRPr>
          </a:p>
          <a:p>
            <a:pPr lvl="1"/>
            <a:r>
              <a:rPr kumimoji="1" lang="en-US" altLang="ko-Kore-KR" sz="2000" dirty="0">
                <a:solidFill>
                  <a:srgbClr val="FF808A"/>
                </a:solidFill>
              </a:rPr>
              <a:t>char</a:t>
            </a:r>
            <a:r>
              <a:rPr kumimoji="1" lang="en-US" altLang="ko-Kore-KR" sz="2000" dirty="0"/>
              <a:t>(</a:t>
            </a:r>
            <a:r>
              <a:rPr kumimoji="1" lang="en-US" altLang="ko-KR" sz="2000" dirty="0"/>
              <a:t>2byte</a:t>
            </a:r>
            <a:r>
              <a:rPr kumimoji="1" lang="en-US" altLang="ko-Kore-KR" sz="2000" dirty="0"/>
              <a:t>)</a:t>
            </a:r>
            <a:r>
              <a:rPr kumimoji="1" lang="en-US" altLang="ko-KR" sz="2000" dirty="0"/>
              <a:t>, </a:t>
            </a:r>
            <a:r>
              <a:rPr kumimoji="1" lang="en-US" altLang="ko-KR" sz="2000" dirty="0">
                <a:solidFill>
                  <a:srgbClr val="FF808A"/>
                </a:solidFill>
              </a:rPr>
              <a:t>string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가변적</a:t>
            </a:r>
            <a:r>
              <a:rPr kumimoji="1" lang="en-US" altLang="ko-KR" sz="2000" dirty="0"/>
              <a:t>)</a:t>
            </a:r>
            <a:endParaRPr kumimoji="1" lang="en-US" altLang="ko-Kore-KR" sz="2000" dirty="0"/>
          </a:p>
          <a:p>
            <a:r>
              <a:rPr kumimoji="1" lang="ko-Kore-KR" altLang="en-US" dirty="0">
                <a:solidFill>
                  <a:srgbClr val="01A5AB"/>
                </a:solidFill>
              </a:rPr>
              <a:t>논리</a:t>
            </a:r>
            <a:endParaRPr kumimoji="1" lang="en-US" altLang="ko-Kore-KR" dirty="0">
              <a:solidFill>
                <a:srgbClr val="01A5AB"/>
              </a:solidFill>
            </a:endParaRPr>
          </a:p>
          <a:p>
            <a:pPr lvl="1"/>
            <a:r>
              <a:rPr kumimoji="1" lang="en-US" altLang="ko-Kore-KR" sz="2000" dirty="0">
                <a:solidFill>
                  <a:srgbClr val="FF808A"/>
                </a:solidFill>
              </a:rPr>
              <a:t>bool</a:t>
            </a:r>
            <a:r>
              <a:rPr kumimoji="1" lang="en-US" altLang="ko-Kore-KR" sz="2000" dirty="0"/>
              <a:t>(1byte)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40255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9C45FA5-E062-2B55-4FB6-C0763F7555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347357" y="1479550"/>
            <a:ext cx="5246640" cy="497135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402A7B-B18B-8BD4-7AFC-EA6763C46E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값을 저장하는 공간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선언하여 사용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R" dirty="0"/>
              <a:t>“</a:t>
            </a:r>
            <a:r>
              <a:rPr kumimoji="1" lang="ko-KR" altLang="en-US" dirty="0">
                <a:solidFill>
                  <a:srgbClr val="FF808A"/>
                </a:solidFill>
              </a:rPr>
              <a:t>타입</a:t>
            </a:r>
            <a:r>
              <a:rPr kumimoji="1" lang="en-US" altLang="ko-KR" dirty="0">
                <a:solidFill>
                  <a:srgbClr val="FF808A"/>
                </a:solidFill>
              </a:rPr>
              <a:t> </a:t>
            </a:r>
            <a:r>
              <a:rPr kumimoji="1" lang="ko-KR" altLang="en-US" dirty="0">
                <a:solidFill>
                  <a:srgbClr val="FF808A"/>
                </a:solidFill>
              </a:rPr>
              <a:t>변수 이름 </a:t>
            </a:r>
            <a:r>
              <a:rPr kumimoji="1" lang="en-US" altLang="ko-KR" dirty="0">
                <a:solidFill>
                  <a:srgbClr val="FF808A"/>
                </a:solidFill>
              </a:rPr>
              <a:t>= </a:t>
            </a:r>
            <a:r>
              <a:rPr kumimoji="1" lang="ko-KR" altLang="en-US" dirty="0">
                <a:solidFill>
                  <a:srgbClr val="FF808A"/>
                </a:solidFill>
              </a:rPr>
              <a:t>값</a:t>
            </a:r>
            <a:r>
              <a:rPr kumimoji="1" lang="en-US" altLang="ko-KR" dirty="0">
                <a:solidFill>
                  <a:srgbClr val="FF808A"/>
                </a:solidFill>
              </a:rPr>
              <a:t>;” </a:t>
            </a:r>
            <a:r>
              <a:rPr kumimoji="1" lang="en-US" altLang="ko-KR" dirty="0"/>
              <a:t>or “</a:t>
            </a:r>
            <a:r>
              <a:rPr kumimoji="1" lang="ko-KR" altLang="en-US" dirty="0">
                <a:solidFill>
                  <a:srgbClr val="FF808A"/>
                </a:solidFill>
              </a:rPr>
              <a:t>타입 변수이름</a:t>
            </a:r>
            <a:r>
              <a:rPr kumimoji="1" lang="en-US" altLang="ko-KR" dirty="0">
                <a:solidFill>
                  <a:srgbClr val="FF808A"/>
                </a:solidFill>
              </a:rPr>
              <a:t>;”</a:t>
            </a:r>
          </a:p>
          <a:p>
            <a:pPr lvl="1"/>
            <a:r>
              <a:rPr kumimoji="1" lang="en-US" altLang="ko-Kore-KR" dirty="0"/>
              <a:t>ex) “</a:t>
            </a:r>
            <a:r>
              <a:rPr kumimoji="1" lang="en-US" altLang="ko-Kore-KR" dirty="0">
                <a:solidFill>
                  <a:srgbClr val="01A5AB"/>
                </a:solidFill>
              </a:rPr>
              <a:t>int a = 1</a:t>
            </a:r>
            <a:r>
              <a:rPr kumimoji="1" lang="en-US" altLang="ko-Kore-KR" dirty="0"/>
              <a:t>”</a:t>
            </a:r>
          </a:p>
          <a:p>
            <a:r>
              <a:rPr kumimoji="1" lang="ko-Kore-KR" altLang="en-US" dirty="0"/>
              <a:t>값의 재활용</a:t>
            </a:r>
            <a:endParaRPr kumimoji="1" lang="en-US" altLang="ko-Kore-KR" dirty="0"/>
          </a:p>
          <a:p>
            <a:pPr lvl="1"/>
            <a:r>
              <a:rPr kumimoji="1" lang="en-US" altLang="ko-KR" dirty="0"/>
              <a:t>“</a:t>
            </a:r>
            <a:r>
              <a:rPr kumimoji="1" lang="en-US" altLang="ko-KR" dirty="0">
                <a:solidFill>
                  <a:srgbClr val="01A5AB"/>
                </a:solidFill>
              </a:rPr>
              <a:t>Console.WriteLine(a);</a:t>
            </a:r>
            <a:r>
              <a:rPr kumimoji="1" lang="en-US" altLang="ko-KR" dirty="0"/>
              <a:t>”</a:t>
            </a:r>
          </a:p>
          <a:p>
            <a:r>
              <a:rPr kumimoji="1" lang="en-US" altLang="ko-KR" dirty="0"/>
              <a:t>var</a:t>
            </a:r>
            <a:r>
              <a:rPr kumimoji="1" lang="ko-KR" altLang="en-US" dirty="0"/>
              <a:t>를 사용하면 값에 따라 컴파일러가 자동으로 타입을 정의함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“</a:t>
            </a:r>
            <a:r>
              <a:rPr kumimoji="1" lang="en-US" altLang="ko-KR" dirty="0">
                <a:solidFill>
                  <a:srgbClr val="01A5AB"/>
                </a:solidFill>
              </a:rPr>
              <a:t>var a  = 10; // ==  int a= 10;</a:t>
            </a:r>
            <a:r>
              <a:rPr kumimoji="1" lang="en-US" altLang="ko-KR" dirty="0"/>
              <a:t>”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77C1FA5-2286-8B68-4C9E-D9AA8BA38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2423685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F2AD27F-0DCB-E424-61CD-EE8EB6DBB0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1300" y="1659507"/>
            <a:ext cx="5654675" cy="4570862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61F724-A359-DAF4-7032-320F503B8F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고정된 값으로 변경 불가능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이름은 대문자로 하는 것이 약속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/>
              <a:t>“</a:t>
            </a:r>
            <a:r>
              <a:rPr kumimoji="1" lang="en-US" altLang="ko-Kore-KR" dirty="0">
                <a:solidFill>
                  <a:srgbClr val="FF808A"/>
                </a:solidFill>
              </a:rPr>
              <a:t>const </a:t>
            </a:r>
            <a:r>
              <a:rPr kumimoji="1" lang="ko-Kore-KR" altLang="en-US" dirty="0">
                <a:solidFill>
                  <a:srgbClr val="FF808A"/>
                </a:solidFill>
              </a:rPr>
              <a:t>타입 상수명 </a:t>
            </a:r>
            <a:r>
              <a:rPr kumimoji="1" lang="en-US" altLang="ko-Kore-KR" dirty="0">
                <a:solidFill>
                  <a:srgbClr val="FF808A"/>
                </a:solidFill>
              </a:rPr>
              <a:t>= </a:t>
            </a:r>
            <a:r>
              <a:rPr kumimoji="1" lang="ko-Kore-KR" altLang="en-US" dirty="0">
                <a:solidFill>
                  <a:srgbClr val="FF808A"/>
                </a:solidFill>
              </a:rPr>
              <a:t>값</a:t>
            </a:r>
            <a:r>
              <a:rPr kumimoji="1" lang="en-US" altLang="ko-Kore-KR" dirty="0">
                <a:solidFill>
                  <a:srgbClr val="FF808A"/>
                </a:solidFill>
              </a:rPr>
              <a:t>;</a:t>
            </a:r>
            <a:r>
              <a:rPr kumimoji="1" lang="en-US" altLang="ko-KR" dirty="0"/>
              <a:t>”</a:t>
            </a:r>
          </a:p>
          <a:p>
            <a:pPr lvl="1"/>
            <a:r>
              <a:rPr kumimoji="1" lang="en-US" altLang="ko-Kore-KR" dirty="0"/>
              <a:t>ex) “</a:t>
            </a:r>
            <a:r>
              <a:rPr kumimoji="1" lang="en-US" altLang="ko-Kore-KR" dirty="0">
                <a:solidFill>
                  <a:srgbClr val="01A5AB"/>
                </a:solidFill>
              </a:rPr>
              <a:t>const int INTEGER = 10;</a:t>
            </a:r>
            <a:r>
              <a:rPr kumimoji="1" lang="en-US" altLang="ko-Kore-KR" dirty="0"/>
              <a:t>”</a:t>
            </a:r>
          </a:p>
          <a:p>
            <a:r>
              <a:rPr kumimoji="1" lang="ko-Kore-KR" altLang="en-US" dirty="0"/>
              <a:t>열거형 상수 선언으로 여러개의 상수를 하나의 범주로 묶어서 사용할 수 있음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/>
              <a:t>“</a:t>
            </a:r>
            <a:r>
              <a:rPr kumimoji="1" lang="en-US" altLang="ko-Kore-KR" dirty="0">
                <a:solidFill>
                  <a:srgbClr val="FF808A"/>
                </a:solidFill>
              </a:rPr>
              <a:t>enum </a:t>
            </a:r>
            <a:r>
              <a:rPr kumimoji="1" lang="ko-Kore-KR" altLang="en-US" dirty="0">
                <a:solidFill>
                  <a:srgbClr val="FF808A"/>
                </a:solidFill>
              </a:rPr>
              <a:t>열거 형식명 </a:t>
            </a:r>
            <a:r>
              <a:rPr kumimoji="1" lang="en-US" altLang="ko-Kore-KR" dirty="0">
                <a:solidFill>
                  <a:srgbClr val="FF808A"/>
                </a:solidFill>
              </a:rPr>
              <a:t>: </a:t>
            </a:r>
            <a:r>
              <a:rPr kumimoji="1" lang="ko-Kore-KR" altLang="en-US" dirty="0">
                <a:solidFill>
                  <a:srgbClr val="FF808A"/>
                </a:solidFill>
              </a:rPr>
              <a:t>기반자료형</a:t>
            </a:r>
            <a:r>
              <a:rPr kumimoji="1" lang="en-US" altLang="ko-Kore-KR" dirty="0">
                <a:solidFill>
                  <a:srgbClr val="FF808A"/>
                </a:solidFill>
              </a:rPr>
              <a:t>{</a:t>
            </a:r>
            <a:r>
              <a:rPr kumimoji="1" lang="ko-Kore-KR" altLang="en-US" dirty="0">
                <a:solidFill>
                  <a:srgbClr val="FF808A"/>
                </a:solidFill>
              </a:rPr>
              <a:t>상수</a:t>
            </a:r>
            <a:r>
              <a:rPr kumimoji="1" lang="en-US" altLang="ko-KR" dirty="0">
                <a:solidFill>
                  <a:srgbClr val="FF808A"/>
                </a:solidFill>
              </a:rPr>
              <a:t>~}</a:t>
            </a:r>
            <a:r>
              <a:rPr kumimoji="1" lang="en-US" altLang="ko-Kore-KR" dirty="0">
                <a:solidFill>
                  <a:srgbClr val="FF808A"/>
                </a:solidFill>
              </a:rPr>
              <a:t>”</a:t>
            </a:r>
          </a:p>
          <a:p>
            <a:pPr lvl="1"/>
            <a:r>
              <a:rPr kumimoji="1" lang="ko-Kore-KR" altLang="en-US" dirty="0"/>
              <a:t>기반자료형을 생략 시 컴파일러가 </a:t>
            </a:r>
            <a:r>
              <a:rPr kumimoji="1" lang="en-US" altLang="ko-Kore-KR" dirty="0"/>
              <a:t>int</a:t>
            </a:r>
            <a:r>
              <a:rPr kumimoji="1" lang="ko-Kore-KR" altLang="en-US" dirty="0"/>
              <a:t>를 기반자료형으로 설정함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/>
              <a:t>ex) “</a:t>
            </a:r>
            <a:r>
              <a:rPr kumimoji="1" lang="en-US" altLang="ko-Kore-KR" dirty="0">
                <a:solidFill>
                  <a:srgbClr val="01A5AB"/>
                </a:solidFill>
              </a:rPr>
              <a:t>enum Test{NUM1,NUM2,NUM3}</a:t>
            </a:r>
            <a:r>
              <a:rPr kumimoji="1" lang="en-US" altLang="ko-Kore-KR" dirty="0"/>
              <a:t>”</a:t>
            </a:r>
          </a:p>
          <a:p>
            <a:pPr lvl="1"/>
            <a:r>
              <a:rPr kumimoji="1" lang="en-US" altLang="ko-Kore-KR" dirty="0"/>
              <a:t>ex) “</a:t>
            </a:r>
            <a:r>
              <a:rPr kumimoji="1" lang="en-US" altLang="ko-Kore-KR" dirty="0">
                <a:solidFill>
                  <a:srgbClr val="01A5AB"/>
                </a:solidFill>
              </a:rPr>
              <a:t>WriteLine((int)Test.NUM1)</a:t>
            </a:r>
            <a:r>
              <a:rPr kumimoji="1" lang="en-US" altLang="ko-Kore-KR" dirty="0"/>
              <a:t>”</a:t>
            </a:r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890F282-52F5-12BF-50DE-BC787E72C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상수</a:t>
            </a:r>
          </a:p>
        </p:txBody>
      </p:sp>
    </p:spTree>
    <p:extLst>
      <p:ext uri="{BB962C8B-B14F-4D97-AF65-F5344CB8AC3E}">
        <p14:creationId xmlns:p14="http://schemas.microsoft.com/office/powerpoint/2010/main" val="3544412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D2D8241-6B3A-8FFC-4DFC-414A6B4FCD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7687" y="1373188"/>
            <a:ext cx="5041900" cy="51435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144C2A-2AE1-2EC2-7164-93E3988A76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ore-KR" sz="2300" dirty="0"/>
              <a:t>C# </a:t>
            </a:r>
            <a:r>
              <a:rPr kumimoji="1" lang="ko-Kore-KR" altLang="en-US" sz="2300" dirty="0"/>
              <a:t>컴파일러는 기본적으로 변수가 </a:t>
            </a:r>
            <a:r>
              <a:rPr kumimoji="1" lang="en-US" altLang="ko-Kore-KR" sz="2300" dirty="0">
                <a:solidFill>
                  <a:schemeClr val="accent4"/>
                </a:solidFill>
              </a:rPr>
              <a:t>Null(</a:t>
            </a:r>
            <a:r>
              <a:rPr kumimoji="1" lang="ko-Kore-KR" altLang="en-US" sz="2300" dirty="0">
                <a:solidFill>
                  <a:schemeClr val="accent4"/>
                </a:solidFill>
              </a:rPr>
              <a:t>빈공간</a:t>
            </a:r>
            <a:r>
              <a:rPr kumimoji="1" lang="en-US" altLang="ko-Kore-KR" sz="2300" dirty="0">
                <a:solidFill>
                  <a:schemeClr val="accent4"/>
                </a:solidFill>
              </a:rPr>
              <a:t>)</a:t>
            </a:r>
            <a:r>
              <a:rPr kumimoji="1" lang="ko-Kore-KR" altLang="en-US" sz="2300" dirty="0"/>
              <a:t>을 갖도록 허용하지 않음</a:t>
            </a:r>
            <a:r>
              <a:rPr kumimoji="1" lang="en-US" altLang="ko-Kore-KR" sz="2300" dirty="0"/>
              <a:t>.</a:t>
            </a:r>
          </a:p>
          <a:p>
            <a:r>
              <a:rPr kumimoji="1" lang="ko-Kore-KR" altLang="en-US" sz="2300" dirty="0"/>
              <a:t>프로그래밍을 하다보면 변수가 </a:t>
            </a:r>
            <a:r>
              <a:rPr kumimoji="1" lang="en-US" altLang="ko-Kore-KR" sz="2300" dirty="0"/>
              <a:t>Null </a:t>
            </a:r>
            <a:r>
              <a:rPr kumimoji="1" lang="ko-Kore-KR" altLang="en-US" sz="2300" dirty="0"/>
              <a:t>값을 갖도록 해야되는 경우가 있음</a:t>
            </a:r>
            <a:r>
              <a:rPr kumimoji="1" lang="en-US" altLang="ko-Kore-KR" sz="2300" dirty="0"/>
              <a:t>.</a:t>
            </a:r>
          </a:p>
          <a:p>
            <a:r>
              <a:rPr kumimoji="1" lang="ko-Kore-KR" altLang="en-US" sz="2300" dirty="0"/>
              <a:t>이 때 사용하는 것 </a:t>
            </a:r>
            <a:r>
              <a:rPr kumimoji="1" lang="en-US" altLang="ko-Kore-KR" sz="2300" dirty="0">
                <a:sym typeface="Wingdings" pitchFamily="2" charset="2"/>
              </a:rPr>
              <a:t> Nullable </a:t>
            </a:r>
            <a:r>
              <a:rPr kumimoji="1" lang="ko-Kore-KR" altLang="en-US" sz="2300" dirty="0">
                <a:sym typeface="Wingdings" pitchFamily="2" charset="2"/>
              </a:rPr>
              <a:t>형식</a:t>
            </a:r>
            <a:endParaRPr kumimoji="1" lang="en-US" altLang="ko-Kore-KR" sz="2300" dirty="0">
              <a:sym typeface="Wingdings" pitchFamily="2" charset="2"/>
            </a:endParaRPr>
          </a:p>
          <a:p>
            <a:pPr lvl="1"/>
            <a:r>
              <a:rPr kumimoji="1" lang="en-US" altLang="ko-Kore-KR" sz="1900" dirty="0">
                <a:sym typeface="Wingdings" pitchFamily="2" charset="2"/>
              </a:rPr>
              <a:t>“</a:t>
            </a:r>
            <a:r>
              <a:rPr kumimoji="1" lang="ko-Kore-KR" altLang="en-US" sz="1900" dirty="0">
                <a:solidFill>
                  <a:srgbClr val="FF808A"/>
                </a:solidFill>
                <a:sym typeface="Wingdings" pitchFamily="2" charset="2"/>
              </a:rPr>
              <a:t>데이터 타입</a:t>
            </a:r>
            <a:r>
              <a:rPr kumimoji="1" lang="en-US" altLang="ko-Kore-KR" sz="1900" dirty="0">
                <a:solidFill>
                  <a:srgbClr val="FF808A"/>
                </a:solidFill>
                <a:sym typeface="Wingdings" pitchFamily="2" charset="2"/>
              </a:rPr>
              <a:t>? </a:t>
            </a:r>
            <a:r>
              <a:rPr kumimoji="1" lang="ko-Kore-KR" altLang="en-US" sz="1900" dirty="0">
                <a:solidFill>
                  <a:srgbClr val="FF808A"/>
                </a:solidFill>
                <a:sym typeface="Wingdings" pitchFamily="2" charset="2"/>
              </a:rPr>
              <a:t>변수이름</a:t>
            </a:r>
            <a:r>
              <a:rPr kumimoji="1" lang="en-US" altLang="ko-Kore-KR" sz="1900" dirty="0">
                <a:solidFill>
                  <a:srgbClr val="FF808A"/>
                </a:solidFill>
                <a:sym typeface="Wingdings" pitchFamily="2" charset="2"/>
              </a:rPr>
              <a:t>;</a:t>
            </a:r>
            <a:r>
              <a:rPr kumimoji="1" lang="en-US" altLang="ko-Kore-KR" sz="1900" dirty="0">
                <a:sym typeface="Wingdings" pitchFamily="2" charset="2"/>
              </a:rPr>
              <a:t>”</a:t>
            </a:r>
          </a:p>
          <a:p>
            <a:pPr lvl="1"/>
            <a:r>
              <a:rPr kumimoji="1" lang="en-US" altLang="ko-KR" sz="1900" dirty="0">
                <a:sym typeface="Wingdings" pitchFamily="2" charset="2"/>
              </a:rPr>
              <a:t>ex “</a:t>
            </a:r>
            <a:r>
              <a:rPr kumimoji="1" lang="en-US" altLang="ko-KR" sz="1900" dirty="0">
                <a:solidFill>
                  <a:schemeClr val="accent2"/>
                </a:solidFill>
                <a:sym typeface="Wingdings" pitchFamily="2" charset="2"/>
              </a:rPr>
              <a:t>int? null_Int;</a:t>
            </a:r>
            <a:r>
              <a:rPr kumimoji="1" lang="en-US" altLang="ko-KR" sz="1900" dirty="0">
                <a:sym typeface="Wingdings" pitchFamily="2" charset="2"/>
              </a:rPr>
              <a:t>”</a:t>
            </a:r>
          </a:p>
          <a:p>
            <a:r>
              <a:rPr kumimoji="1" lang="en-US" altLang="ko-Kore-KR" sz="2300" dirty="0">
                <a:sym typeface="Wingdings" pitchFamily="2" charset="2"/>
              </a:rPr>
              <a:t>Nullable</a:t>
            </a:r>
            <a:r>
              <a:rPr kumimoji="1" lang="ko-Kore-KR" altLang="en-US" sz="2300" dirty="0">
                <a:sym typeface="Wingdings" pitchFamily="2" charset="2"/>
              </a:rPr>
              <a:t>은 </a:t>
            </a:r>
            <a:r>
              <a:rPr kumimoji="1" lang="en-US" altLang="ko-Kore-KR" sz="2300" dirty="0">
                <a:sym typeface="Wingdings" pitchFamily="2" charset="2"/>
              </a:rPr>
              <a:t>HasValue</a:t>
            </a:r>
            <a:r>
              <a:rPr kumimoji="1" lang="ko-Kore-KR" altLang="en-US" sz="2300" dirty="0">
                <a:sym typeface="Wingdings" pitchFamily="2" charset="2"/>
              </a:rPr>
              <a:t>와 </a:t>
            </a:r>
            <a:r>
              <a:rPr kumimoji="1" lang="en-US" altLang="ko-Kore-KR" sz="2300" dirty="0">
                <a:sym typeface="Wingdings" pitchFamily="2" charset="2"/>
              </a:rPr>
              <a:t>Value</a:t>
            </a:r>
            <a:r>
              <a:rPr kumimoji="1" lang="ko-Kore-KR" altLang="en-US" sz="2300" dirty="0">
                <a:sym typeface="Wingdings" pitchFamily="2" charset="2"/>
              </a:rPr>
              <a:t> 속성을 가짐</a:t>
            </a:r>
            <a:r>
              <a:rPr kumimoji="1" lang="en-US" altLang="ko-Kore-KR" sz="2300" dirty="0">
                <a:sym typeface="Wingdings" pitchFamily="2" charset="2"/>
              </a:rPr>
              <a:t>.</a:t>
            </a:r>
          </a:p>
          <a:p>
            <a:pPr lvl="1"/>
            <a:r>
              <a:rPr kumimoji="1" lang="en-US" altLang="ko-Kore-KR" sz="1900" dirty="0">
                <a:sym typeface="Wingdings" pitchFamily="2" charset="2"/>
              </a:rPr>
              <a:t>ex) null_Int</a:t>
            </a:r>
            <a:r>
              <a:rPr kumimoji="1" lang="en-US" altLang="ko-Kore-KR" sz="1900" dirty="0">
                <a:solidFill>
                  <a:srgbClr val="01A5AB"/>
                </a:solidFill>
                <a:sym typeface="Wingdings" pitchFamily="2" charset="2"/>
              </a:rPr>
              <a:t>.HasValue</a:t>
            </a:r>
            <a:r>
              <a:rPr kumimoji="1" lang="en-US" altLang="ko-Kore-KR" sz="1900" dirty="0">
                <a:sym typeface="Wingdings" pitchFamily="2" charset="2"/>
              </a:rPr>
              <a:t> // null</a:t>
            </a:r>
            <a:r>
              <a:rPr kumimoji="1" lang="ko-Kore-KR" altLang="en-US" sz="1900" dirty="0">
                <a:sym typeface="Wingdings" pitchFamily="2" charset="2"/>
              </a:rPr>
              <a:t>일 경우 </a:t>
            </a:r>
            <a:r>
              <a:rPr kumimoji="1" lang="en-US" altLang="ko-Kore-KR" sz="1900" dirty="0">
                <a:sym typeface="Wingdings" pitchFamily="2" charset="2"/>
              </a:rPr>
              <a:t>False</a:t>
            </a:r>
          </a:p>
          <a:p>
            <a:pPr lvl="1"/>
            <a:r>
              <a:rPr kumimoji="1" lang="en-US" altLang="ko-Kore-KR" sz="1900" dirty="0">
                <a:sym typeface="Wingdings" pitchFamily="2" charset="2"/>
              </a:rPr>
              <a:t>ex) null_Int</a:t>
            </a:r>
            <a:r>
              <a:rPr kumimoji="1" lang="en-US" altLang="ko-Kore-KR" sz="1900" dirty="0">
                <a:solidFill>
                  <a:srgbClr val="01A5AB"/>
                </a:solidFill>
                <a:sym typeface="Wingdings" pitchFamily="2" charset="2"/>
              </a:rPr>
              <a:t>.Value</a:t>
            </a:r>
            <a:r>
              <a:rPr kumimoji="1" lang="en-US" altLang="ko-Kore-KR" sz="1900" dirty="0">
                <a:sym typeface="Wingdings" pitchFamily="2" charset="2"/>
              </a:rPr>
              <a:t> // </a:t>
            </a:r>
            <a:r>
              <a:rPr kumimoji="1" lang="ko-Kore-KR" altLang="en-US" sz="1900" dirty="0">
                <a:sym typeface="Wingdings" pitchFamily="2" charset="2"/>
              </a:rPr>
              <a:t>값을 출력</a:t>
            </a:r>
            <a:endParaRPr kumimoji="1" lang="ko-Kore-KR" altLang="en-US" sz="19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DBDD28-447A-E3C0-9865-EDEEAE2D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Nullable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21182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109829B-0D83-090F-569A-3FBD68AE54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5287" y="1373188"/>
            <a:ext cx="5346700" cy="51435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CE1B7-9EC6-9DC1-D35F-2E0AD899A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문자열 타입에 대한 여러가지 다양한 </a:t>
            </a:r>
            <a:r>
              <a:rPr kumimoji="1" lang="ko-KR" altLang="en-US" dirty="0"/>
              <a:t>메서드</a:t>
            </a:r>
            <a:r>
              <a:rPr kumimoji="1" lang="ko-Kore-KR" altLang="en-US" dirty="0"/>
              <a:t>들을 지원함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자주 쓰이는 </a:t>
            </a:r>
            <a:r>
              <a:rPr kumimoji="1" lang="ko-KR" altLang="en-US" dirty="0"/>
              <a:t>메서드</a:t>
            </a:r>
            <a:endParaRPr kumimoji="1" lang="en-US" altLang="ko-Kore-KR" dirty="0"/>
          </a:p>
          <a:p>
            <a:pPr lvl="1"/>
            <a:r>
              <a:rPr kumimoji="1" lang="en-US" altLang="ko-KR" dirty="0">
                <a:solidFill>
                  <a:srgbClr val="01A5AB"/>
                </a:solidFill>
              </a:rPr>
              <a:t>IndexOf()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찾고 자하는 문자 또는 문자열 위치 인덱스 반환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ore-KR" dirty="0">
                <a:solidFill>
                  <a:srgbClr val="01A5AB"/>
                </a:solidFill>
              </a:rPr>
              <a:t>Replace()</a:t>
            </a:r>
            <a:r>
              <a:rPr kumimoji="1" lang="en-US" altLang="ko-Kore-KR" dirty="0"/>
              <a:t> : </a:t>
            </a:r>
            <a:r>
              <a:rPr kumimoji="1" lang="ko-Kore-KR" altLang="en-US" dirty="0"/>
              <a:t>문자열 교체하여 반환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>
                <a:solidFill>
                  <a:srgbClr val="01A5AB"/>
                </a:solidFill>
              </a:rPr>
              <a:t>ToLower or ToUpper() 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대소문자 변환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>
                <a:solidFill>
                  <a:srgbClr val="01A5AB"/>
                </a:solidFill>
              </a:rPr>
              <a:t>Split() 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문자열 자르기</a:t>
            </a:r>
            <a:r>
              <a:rPr kumimoji="1" lang="en-US" altLang="ko-Kore-KR" dirty="0"/>
              <a:t>.</a:t>
            </a:r>
          </a:p>
          <a:p>
            <a:r>
              <a:rPr kumimoji="1" lang="ko-KR" altLang="en-US" dirty="0"/>
              <a:t>메서드</a:t>
            </a:r>
            <a:r>
              <a:rPr kumimoji="1" lang="ko-Kore-KR" altLang="en-US" dirty="0"/>
              <a:t> 모음 링크</a:t>
            </a:r>
            <a:endParaRPr kumimoji="1" lang="en-US" altLang="ko-Kore-KR" dirty="0">
              <a:hlinkClick r:id="rId3"/>
            </a:endParaRPr>
          </a:p>
          <a:p>
            <a:pPr lvl="1"/>
            <a:r>
              <a:rPr kumimoji="1" lang="en-US" altLang="ko-Kore-KR" dirty="0">
                <a:hlinkClick r:id="rId3"/>
              </a:rPr>
              <a:t>http</a:t>
            </a:r>
            <a:r>
              <a:rPr kumimoji="1" lang="en-US" altLang="ko-Kore-KR" dirty="0">
                <a:hlinkClick r:id="rId3"/>
              </a:rPr>
              <a:t>s</a:t>
            </a:r>
            <a:r>
              <a:rPr kumimoji="1" lang="en-US" altLang="ko-Kore-KR" dirty="0">
                <a:hlinkClick r:id="rId3"/>
              </a:rPr>
              <a:t>://www.programiz.com/csharp-programming/string</a:t>
            </a:r>
            <a:endParaRPr kumimoji="1" lang="en-US" altLang="ko-Kore-KR" dirty="0"/>
          </a:p>
          <a:p>
            <a:pPr lvl="1"/>
            <a:endParaRPr kumimoji="1" lang="en-US" altLang="ko-Kore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57A2408-6958-DB10-B677-8AA0877F5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문자열</a:t>
            </a:r>
          </a:p>
        </p:txBody>
      </p:sp>
    </p:spTree>
    <p:extLst>
      <p:ext uri="{BB962C8B-B14F-4D97-AF65-F5344CB8AC3E}">
        <p14:creationId xmlns:p14="http://schemas.microsoft.com/office/powerpoint/2010/main" val="1622611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6287C71-C715-CDB9-FC50-F719E9E927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1300" y="1765907"/>
            <a:ext cx="5654675" cy="435806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71A7B-8B7A-F260-1895-8A014FF9E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6628" y="1240303"/>
            <a:ext cx="5653752" cy="5283062"/>
          </a:xfrm>
        </p:spPr>
        <p:txBody>
          <a:bodyPr/>
          <a:lstStyle/>
          <a:p>
            <a:r>
              <a:rPr kumimoji="1" lang="ko-Kore-KR" altLang="en-US" dirty="0"/>
              <a:t>배열이란 여러개의 변수들을 한줄로 나열한 형태의 자료구조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타입이 한가지로 고정되어 있음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/>
              <a:t>index</a:t>
            </a:r>
            <a:r>
              <a:rPr kumimoji="1" lang="ko-Kore-KR" altLang="en-US" dirty="0"/>
              <a:t>를 통해 값에 접근 할 수 있음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배열의 이름은 배열의 시작 주소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/>
              <a:t>“</a:t>
            </a:r>
            <a:r>
              <a:rPr kumimoji="1" lang="ko-Kore-KR" altLang="en-US" dirty="0">
                <a:solidFill>
                  <a:srgbClr val="FF808A"/>
                </a:solidFill>
              </a:rPr>
              <a:t>타입</a:t>
            </a:r>
            <a:r>
              <a:rPr kumimoji="1" lang="en-US" altLang="ko-Kore-KR" dirty="0">
                <a:solidFill>
                  <a:srgbClr val="FF808A"/>
                </a:solidFill>
              </a:rPr>
              <a:t>[</a:t>
            </a:r>
            <a:r>
              <a:rPr kumimoji="1" lang="en-US" altLang="ko-KR" dirty="0">
                <a:solidFill>
                  <a:srgbClr val="FF808A"/>
                </a:solidFill>
              </a:rPr>
              <a:t>] </a:t>
            </a:r>
            <a:r>
              <a:rPr kumimoji="1" lang="ko-KR" altLang="en-US" dirty="0">
                <a:solidFill>
                  <a:srgbClr val="FF808A"/>
                </a:solidFill>
              </a:rPr>
              <a:t>이름</a:t>
            </a:r>
            <a:r>
              <a:rPr kumimoji="1" lang="en-US" altLang="ko-KR" dirty="0">
                <a:solidFill>
                  <a:srgbClr val="FF808A"/>
                </a:solidFill>
              </a:rPr>
              <a:t>;</a:t>
            </a:r>
            <a:r>
              <a:rPr kumimoji="1" lang="en-US" altLang="ko-Kore-KR" dirty="0"/>
              <a:t>”</a:t>
            </a:r>
          </a:p>
          <a:p>
            <a:pPr lvl="1"/>
            <a:r>
              <a:rPr kumimoji="1" lang="ko-Kore-KR" altLang="en-US" dirty="0"/>
              <a:t>배열의 크기는 들어가는 값에 따라 결정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R" dirty="0"/>
              <a:t>“</a:t>
            </a:r>
            <a:r>
              <a:rPr kumimoji="1" lang="en-US" altLang="ko-Kore-KR" dirty="0">
                <a:solidFill>
                  <a:srgbClr val="FF808A"/>
                </a:solidFill>
              </a:rPr>
              <a:t>new</a:t>
            </a:r>
            <a:r>
              <a:rPr kumimoji="1" lang="en-US" altLang="ko-KR" dirty="0"/>
              <a:t>”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또는 </a:t>
            </a:r>
            <a:r>
              <a:rPr kumimoji="1" lang="en-US" altLang="ko-Kore-KR" dirty="0"/>
              <a:t>“</a:t>
            </a:r>
            <a:r>
              <a:rPr kumimoji="1" lang="en-US" altLang="ko-Kore-KR" dirty="0">
                <a:solidFill>
                  <a:srgbClr val="FF808A"/>
                </a:solidFill>
              </a:rPr>
              <a:t>{</a:t>
            </a:r>
            <a:r>
              <a:rPr kumimoji="1" lang="ko-Kore-KR" altLang="en-US" dirty="0">
                <a:solidFill>
                  <a:srgbClr val="FF808A"/>
                </a:solidFill>
              </a:rPr>
              <a:t>값들</a:t>
            </a:r>
            <a:r>
              <a:rPr kumimoji="1" lang="en-US" altLang="ko-KR" dirty="0">
                <a:solidFill>
                  <a:srgbClr val="FF808A"/>
                </a:solidFill>
              </a:rPr>
              <a:t>}</a:t>
            </a:r>
            <a:r>
              <a:rPr kumimoji="1" lang="en-US" altLang="ko-KR" dirty="0"/>
              <a:t>” </a:t>
            </a:r>
            <a:r>
              <a:rPr kumimoji="1" lang="ko-KR" altLang="en-US" dirty="0"/>
              <a:t>등으로 초기화</a:t>
            </a:r>
            <a:r>
              <a:rPr kumimoji="1" lang="en-US" altLang="ko-KR" dirty="0"/>
              <a:t>.</a:t>
            </a:r>
          </a:p>
          <a:p>
            <a:pPr lvl="2"/>
            <a:r>
              <a:rPr kumimoji="1" lang="en-US" altLang="ko-KR" dirty="0"/>
              <a:t>ex) “</a:t>
            </a:r>
            <a:r>
              <a:rPr kumimoji="1" lang="en-US" altLang="ko-Kore-KR" dirty="0">
                <a:solidFill>
                  <a:srgbClr val="01A5AB"/>
                </a:solidFill>
              </a:rPr>
              <a:t>int[] a = new int[5];</a:t>
            </a:r>
            <a:r>
              <a:rPr kumimoji="1" lang="en-US" altLang="ko-KR" dirty="0"/>
              <a:t>”</a:t>
            </a:r>
          </a:p>
          <a:p>
            <a:pPr lvl="2"/>
            <a:r>
              <a:rPr kumimoji="1" lang="en-US" altLang="ko-Kore-KR" dirty="0"/>
              <a:t>ex)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“</a:t>
            </a:r>
            <a:r>
              <a:rPr kumimoji="1" lang="en-US" altLang="ko-KR" dirty="0">
                <a:solidFill>
                  <a:schemeClr val="accent2"/>
                </a:solidFill>
              </a:rPr>
              <a:t>int[] a = new int[5]{1,2,3,4,5};</a:t>
            </a:r>
            <a:r>
              <a:rPr kumimoji="1" lang="en-US" altLang="ko-KR" dirty="0"/>
              <a:t>”</a:t>
            </a:r>
            <a:endParaRPr kumimoji="1" lang="en-US" altLang="ko-Kore-KR" dirty="0"/>
          </a:p>
          <a:p>
            <a:pPr lvl="2"/>
            <a:r>
              <a:rPr kumimoji="1" lang="en-US" altLang="ko-KR" dirty="0"/>
              <a:t>ex) “</a:t>
            </a:r>
            <a:r>
              <a:rPr kumimoji="1" lang="en-US" altLang="ko-Kore-KR" dirty="0">
                <a:solidFill>
                  <a:srgbClr val="01A5AB"/>
                </a:solidFill>
              </a:rPr>
              <a:t>int[] b = {1,2,3,4,5};</a:t>
            </a:r>
            <a:r>
              <a:rPr kumimoji="1" lang="en-US" altLang="ko-KR" dirty="0"/>
              <a:t>”</a:t>
            </a:r>
            <a:endParaRPr kumimoji="1" lang="en-US" altLang="ko-Kore-KR" dirty="0"/>
          </a:p>
          <a:p>
            <a:pPr lvl="1"/>
            <a:r>
              <a:rPr kumimoji="1" lang="en-US" altLang="ko-Kore-KR" dirty="0">
                <a:solidFill>
                  <a:srgbClr val="FF0000"/>
                </a:solidFill>
              </a:rPr>
              <a:t>index</a:t>
            </a:r>
            <a:r>
              <a:rPr kumimoji="1" lang="ko-Kore-KR" altLang="en-US" dirty="0">
                <a:solidFill>
                  <a:srgbClr val="FF0000"/>
                </a:solidFill>
              </a:rPr>
              <a:t>는 </a:t>
            </a:r>
            <a:r>
              <a:rPr kumimoji="1" lang="en-US" altLang="ko-Kore-KR" dirty="0">
                <a:solidFill>
                  <a:srgbClr val="FF0000"/>
                </a:solidFill>
              </a:rPr>
              <a:t>0</a:t>
            </a:r>
            <a:r>
              <a:rPr kumimoji="1" lang="ko-Kore-KR" altLang="en-US" dirty="0">
                <a:solidFill>
                  <a:srgbClr val="FF0000"/>
                </a:solidFill>
              </a:rPr>
              <a:t>부터 시작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581AE0C-2375-741B-E38A-ACCDBC6E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배열</a:t>
            </a:r>
          </a:p>
        </p:txBody>
      </p:sp>
    </p:spTree>
    <p:extLst>
      <p:ext uri="{BB962C8B-B14F-4D97-AF65-F5344CB8AC3E}">
        <p14:creationId xmlns:p14="http://schemas.microsoft.com/office/powerpoint/2010/main" val="489957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45CDEB2-D97D-BA83-F097-B46FED5AFF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4421" y="1303338"/>
            <a:ext cx="3608433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A3790-DDE4-F219-CAEB-6F49D28C6B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ko-Kore-KR" altLang="en-US" dirty="0"/>
              <a:t>차원 배열 부터는 배열의 선언 방식이 틀림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R" dirty="0">
                <a:solidFill>
                  <a:schemeClr val="accent4"/>
                </a:solidFill>
              </a:rPr>
              <a:t>2</a:t>
            </a:r>
            <a:r>
              <a:rPr kumimoji="1" lang="ko-KR" altLang="en-US" dirty="0">
                <a:solidFill>
                  <a:schemeClr val="accent4"/>
                </a:solidFill>
              </a:rPr>
              <a:t>차원 배열</a:t>
            </a:r>
            <a:endParaRPr kumimoji="1" lang="en-US" altLang="ko-KR" dirty="0">
              <a:solidFill>
                <a:schemeClr val="accent4"/>
              </a:solidFill>
            </a:endParaRPr>
          </a:p>
          <a:p>
            <a:pPr lvl="2"/>
            <a:r>
              <a:rPr kumimoji="1" lang="en-US" altLang="ko-KR" dirty="0">
                <a:solidFill>
                  <a:srgbClr val="01A5AB"/>
                </a:solidFill>
              </a:rPr>
              <a:t>int[,] arr = new int[2,2]{{1,2},{1,2}}</a:t>
            </a:r>
          </a:p>
          <a:p>
            <a:pPr lvl="1"/>
            <a:r>
              <a:rPr kumimoji="1" lang="en-US" altLang="ko-KR" dirty="0">
                <a:solidFill>
                  <a:schemeClr val="accent4"/>
                </a:solidFill>
              </a:rPr>
              <a:t>3</a:t>
            </a:r>
            <a:r>
              <a:rPr kumimoji="1" lang="ko-KR" altLang="en-US" dirty="0">
                <a:solidFill>
                  <a:schemeClr val="accent4"/>
                </a:solidFill>
              </a:rPr>
              <a:t>차원 배열 </a:t>
            </a:r>
            <a:r>
              <a:rPr kumimoji="1" lang="en-US" altLang="ko-KR" dirty="0"/>
              <a:t>: </a:t>
            </a:r>
          </a:p>
          <a:p>
            <a:pPr lvl="2"/>
            <a:r>
              <a:rPr kumimoji="1" lang="en-US" altLang="ko-Kore-KR" dirty="0">
                <a:solidFill>
                  <a:srgbClr val="01A5AB"/>
                </a:solidFill>
              </a:rPr>
              <a:t>int[,,] arr;</a:t>
            </a:r>
          </a:p>
          <a:p>
            <a:pPr lvl="2"/>
            <a:r>
              <a:rPr kumimoji="1" lang="en-US" altLang="ko-Kore-KR" dirty="0">
                <a:solidFill>
                  <a:srgbClr val="01A5AB"/>
                </a:solidFill>
              </a:rPr>
              <a:t>arr = new int[2,2,2]{</a:t>
            </a:r>
          </a:p>
          <a:p>
            <a:pPr lvl="2"/>
            <a:r>
              <a:rPr kumimoji="1" lang="en-US" altLang="ko-Kore-KR" dirty="0">
                <a:solidFill>
                  <a:srgbClr val="01A5AB"/>
                </a:solidFill>
              </a:rPr>
              <a:t>  {{1,2},{1,2}}</a:t>
            </a:r>
          </a:p>
          <a:p>
            <a:pPr lvl="2"/>
            <a:r>
              <a:rPr kumimoji="1" lang="en-US" altLang="ko-Kore-KR" dirty="0">
                <a:solidFill>
                  <a:srgbClr val="01A5AB"/>
                </a:solidFill>
              </a:rPr>
              <a:t>  {{1,2},{1,2}}</a:t>
            </a:r>
          </a:p>
          <a:p>
            <a:pPr lvl="2"/>
            <a:r>
              <a:rPr kumimoji="1" lang="en-US" altLang="ko-Kore-KR" dirty="0">
                <a:solidFill>
                  <a:srgbClr val="01A5AB"/>
                </a:solidFill>
              </a:rPr>
              <a:t>}</a:t>
            </a:r>
          </a:p>
          <a:p>
            <a:pPr lvl="1"/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0CBE1F4-16B7-3D3E-8BFA-E44A4751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다차원 배열</a:t>
            </a:r>
          </a:p>
        </p:txBody>
      </p:sp>
    </p:spTree>
    <p:extLst>
      <p:ext uri="{BB962C8B-B14F-4D97-AF65-F5344CB8AC3E}">
        <p14:creationId xmlns:p14="http://schemas.microsoft.com/office/powerpoint/2010/main" val="3115608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040263-4253-9477-B292-67D64F9A15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0237" y="1411288"/>
            <a:ext cx="4876800" cy="50673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731AC3-08D9-70A3-F5B3-A51BAC53AE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배열을 요소로 갖는 배열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C</a:t>
            </a:r>
            <a:r>
              <a:rPr kumimoji="1" lang="ko-Kore-KR" altLang="en-US" dirty="0"/>
              <a:t>언어의 포인터 배열과 유사</a:t>
            </a:r>
            <a:endParaRPr kumimoji="1" lang="en-US" altLang="ko-Kore-KR" dirty="0"/>
          </a:p>
          <a:p>
            <a:pPr lvl="1"/>
            <a:r>
              <a:rPr kumimoji="1" lang="ko-Kore-KR" altLang="en-US" dirty="0">
                <a:solidFill>
                  <a:srgbClr val="FF808A"/>
                </a:solidFill>
              </a:rPr>
              <a:t>타입 </a:t>
            </a:r>
            <a:r>
              <a:rPr kumimoji="1" lang="en-US" altLang="ko-Kore-KR" dirty="0">
                <a:solidFill>
                  <a:srgbClr val="FF808A"/>
                </a:solidFill>
              </a:rPr>
              <a:t>[</a:t>
            </a:r>
            <a:r>
              <a:rPr kumimoji="1" lang="en-US" altLang="ko-KR" dirty="0">
                <a:solidFill>
                  <a:srgbClr val="FF808A"/>
                </a:solidFill>
              </a:rPr>
              <a:t>][] </a:t>
            </a:r>
            <a:r>
              <a:rPr kumimoji="1" lang="ko-KR" altLang="en-US" dirty="0">
                <a:solidFill>
                  <a:srgbClr val="FF808A"/>
                </a:solidFill>
              </a:rPr>
              <a:t>배열 이름 </a:t>
            </a:r>
            <a:r>
              <a:rPr kumimoji="1" lang="en-US" altLang="ko-KR" dirty="0">
                <a:solidFill>
                  <a:srgbClr val="FF808A"/>
                </a:solidFill>
              </a:rPr>
              <a:t>= new </a:t>
            </a:r>
            <a:r>
              <a:rPr kumimoji="1" lang="ko-KR" altLang="en-US" dirty="0">
                <a:solidFill>
                  <a:srgbClr val="FF808A"/>
                </a:solidFill>
              </a:rPr>
              <a:t>타입</a:t>
            </a:r>
            <a:r>
              <a:rPr kumimoji="1" lang="en-US" altLang="ko-KR" dirty="0">
                <a:solidFill>
                  <a:srgbClr val="FF808A"/>
                </a:solidFill>
              </a:rPr>
              <a:t>[</a:t>
            </a:r>
            <a:r>
              <a:rPr kumimoji="1" lang="ko-KR" altLang="en-US" dirty="0">
                <a:solidFill>
                  <a:srgbClr val="FF808A"/>
                </a:solidFill>
              </a:rPr>
              <a:t>가변 배열 용량</a:t>
            </a:r>
            <a:r>
              <a:rPr kumimoji="1" lang="en-US" altLang="ko-KR" dirty="0">
                <a:solidFill>
                  <a:srgbClr val="FF808A"/>
                </a:solidFill>
              </a:rPr>
              <a:t>][];</a:t>
            </a:r>
          </a:p>
          <a:p>
            <a:pPr lvl="1"/>
            <a:r>
              <a:rPr kumimoji="1" lang="ko-Kore-KR" altLang="en-US" dirty="0"/>
              <a:t>뒤에 </a:t>
            </a:r>
            <a:r>
              <a:rPr kumimoji="1" lang="en-US" altLang="ko-Kore-KR" dirty="0">
                <a:solidFill>
                  <a:srgbClr val="FF808A"/>
                </a:solidFill>
              </a:rPr>
              <a:t>{</a:t>
            </a:r>
            <a:r>
              <a:rPr kumimoji="1" lang="ko-Kore-KR" altLang="en-US" dirty="0">
                <a:solidFill>
                  <a:srgbClr val="FF808A"/>
                </a:solidFill>
              </a:rPr>
              <a:t>배열 생성</a:t>
            </a:r>
            <a:r>
              <a:rPr kumimoji="1" lang="en-US" altLang="ko-KR" dirty="0">
                <a:solidFill>
                  <a:srgbClr val="FF808A"/>
                </a:solidFill>
              </a:rPr>
              <a:t>}</a:t>
            </a:r>
            <a:r>
              <a:rPr kumimoji="1" lang="ko-KR" altLang="en-US" dirty="0"/>
              <a:t>로 초기화도 할 수 있음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A53B1F4-4568-A5DA-836F-65A1AC712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가변 배열</a:t>
            </a:r>
          </a:p>
        </p:txBody>
      </p:sp>
    </p:spTree>
    <p:extLst>
      <p:ext uri="{BB962C8B-B14F-4D97-AF65-F5344CB8AC3E}">
        <p14:creationId xmlns:p14="http://schemas.microsoft.com/office/powerpoint/2010/main" val="2123732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B2365-4AB2-EF1C-8909-2B0A78104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연산자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09C7FE-D6FF-7594-D744-053182683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18</a:t>
            </a:fld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BE04BF-3E3C-6985-275F-2955821482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chemeClr val="accent4"/>
                </a:solidFill>
              </a:rPr>
              <a:t>산술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en-US" altLang="ko-Kore-KR" dirty="0">
                <a:solidFill>
                  <a:srgbClr val="FF808A"/>
                </a:solidFill>
              </a:rPr>
              <a:t>+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덧셈</a:t>
            </a:r>
            <a:r>
              <a:rPr kumimoji="1" lang="en-US" altLang="ko-KR" dirty="0"/>
              <a:t>)</a:t>
            </a:r>
            <a:r>
              <a:rPr kumimoji="1" lang="en-US" altLang="ko-Kore-KR" dirty="0"/>
              <a:t>,</a:t>
            </a:r>
            <a:r>
              <a:rPr kumimoji="1" lang="ko-Kore-KR" altLang="en-US" dirty="0"/>
              <a:t> </a:t>
            </a:r>
            <a:r>
              <a:rPr kumimoji="1" lang="en-US" altLang="ko-Kore-KR" dirty="0">
                <a:solidFill>
                  <a:srgbClr val="FF808A"/>
                </a:solidFill>
              </a:rPr>
              <a:t>-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뺄셈</a:t>
            </a:r>
            <a:r>
              <a:rPr kumimoji="1" lang="en-US" altLang="ko-KR" dirty="0"/>
              <a:t>)</a:t>
            </a:r>
            <a:r>
              <a:rPr kumimoji="1" lang="en-US" altLang="ko-Kore-KR" dirty="0"/>
              <a:t> </a:t>
            </a:r>
            <a:r>
              <a:rPr kumimoji="1" lang="en-US" altLang="ko-KR" dirty="0"/>
              <a:t>, </a:t>
            </a:r>
            <a:r>
              <a:rPr kumimoji="1" lang="ko-KR" altLang="en-US" dirty="0">
                <a:solidFill>
                  <a:srgbClr val="FF808A"/>
                </a:solidFill>
              </a:rPr>
              <a:t>*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곱셈</a:t>
            </a:r>
            <a:r>
              <a:rPr kumimoji="1" lang="en-US" altLang="ko-KR" dirty="0"/>
              <a:t>), </a:t>
            </a:r>
            <a:r>
              <a:rPr kumimoji="1" lang="en-US" altLang="ko-KR" dirty="0">
                <a:solidFill>
                  <a:srgbClr val="FF808A"/>
                </a:solidFill>
              </a:rPr>
              <a:t>/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나눗셈</a:t>
            </a:r>
            <a:r>
              <a:rPr kumimoji="1" lang="en-US" altLang="ko-KR" dirty="0"/>
              <a:t>) ,</a:t>
            </a:r>
            <a:r>
              <a:rPr kumimoji="1" lang="en-US" altLang="ko-KR" dirty="0">
                <a:solidFill>
                  <a:srgbClr val="FF808A"/>
                </a:solidFill>
              </a:rPr>
              <a:t>%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나머지</a:t>
            </a:r>
            <a:r>
              <a:rPr kumimoji="1" lang="en-US" altLang="ko-KR" dirty="0"/>
              <a:t>)	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증감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en-US" altLang="ko-Kore-KR" dirty="0">
                <a:solidFill>
                  <a:srgbClr val="FF808A"/>
                </a:solidFill>
              </a:rPr>
              <a:t>++</a:t>
            </a:r>
            <a:r>
              <a:rPr kumimoji="1" lang="en-US" altLang="ko-KR" dirty="0"/>
              <a:t>(+1)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, </a:t>
            </a:r>
            <a:r>
              <a:rPr kumimoji="1" lang="en-US" altLang="ko-KR" dirty="0">
                <a:solidFill>
                  <a:srgbClr val="FF808A"/>
                </a:solidFill>
              </a:rPr>
              <a:t>--</a:t>
            </a:r>
            <a:r>
              <a:rPr kumimoji="1" lang="en-US" altLang="ko-KR" dirty="0"/>
              <a:t>(-1)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관계</a:t>
            </a:r>
            <a:r>
              <a:rPr kumimoji="1" lang="en-US" altLang="ko-Kore-KR" dirty="0">
                <a:solidFill>
                  <a:schemeClr val="accent4"/>
                </a:solidFill>
              </a:rPr>
              <a:t>(</a:t>
            </a:r>
            <a:r>
              <a:rPr kumimoji="1" lang="ko-Kore-KR" altLang="en-US" dirty="0">
                <a:solidFill>
                  <a:schemeClr val="accent4"/>
                </a:solidFill>
              </a:rPr>
              <a:t>연산자 기준 오른쪽 것을 기준으로 연산</a:t>
            </a:r>
            <a:r>
              <a:rPr kumimoji="1" lang="en-US" altLang="ko-Kore-KR" dirty="0">
                <a:solidFill>
                  <a:schemeClr val="accent4"/>
                </a:solidFill>
              </a:rPr>
              <a:t>)</a:t>
            </a:r>
          </a:p>
          <a:p>
            <a:pPr lvl="1"/>
            <a:r>
              <a:rPr kumimoji="1" lang="en-US" altLang="ko-Kore-KR" dirty="0">
                <a:solidFill>
                  <a:srgbClr val="FF808A"/>
                </a:solidFill>
              </a:rPr>
              <a:t>&lt;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작다</a:t>
            </a:r>
            <a:r>
              <a:rPr kumimoji="1" lang="en-US" altLang="ko-Kore-KR" dirty="0"/>
              <a:t>)</a:t>
            </a:r>
            <a:r>
              <a:rPr kumimoji="1" lang="en-US" altLang="ko-KR" dirty="0"/>
              <a:t>, </a:t>
            </a:r>
            <a:r>
              <a:rPr kumimoji="1" lang="en-US" altLang="ko-Kore-KR" dirty="0"/>
              <a:t> </a:t>
            </a:r>
            <a:r>
              <a:rPr kumimoji="1" lang="en-US" altLang="ko-Kore-KR" dirty="0">
                <a:solidFill>
                  <a:srgbClr val="FF808A"/>
                </a:solidFill>
              </a:rPr>
              <a:t>&gt;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크다</a:t>
            </a:r>
            <a:r>
              <a:rPr kumimoji="1" lang="en-US" altLang="ko-KR" dirty="0"/>
              <a:t>), </a:t>
            </a:r>
            <a:r>
              <a:rPr kumimoji="1" lang="en-US" altLang="ko-Kore-KR" dirty="0">
                <a:solidFill>
                  <a:srgbClr val="FF808A"/>
                </a:solidFill>
              </a:rPr>
              <a:t>==</a:t>
            </a:r>
            <a:r>
              <a:rPr kumimoji="1" lang="en-US" altLang="ko-KR" dirty="0"/>
              <a:t>(</a:t>
            </a:r>
            <a:r>
              <a:rPr kumimoji="1" lang="ko-KR" altLang="en-US" dirty="0"/>
              <a:t>같다</a:t>
            </a:r>
            <a:r>
              <a:rPr kumimoji="1" lang="en-US" altLang="ko-KR" dirty="0"/>
              <a:t>), </a:t>
            </a:r>
            <a:r>
              <a:rPr kumimoji="1" lang="en-US" altLang="ko-Kore-KR" dirty="0">
                <a:solidFill>
                  <a:srgbClr val="FF808A"/>
                </a:solidFill>
              </a:rPr>
              <a:t>!=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다르다</a:t>
            </a:r>
            <a:r>
              <a:rPr kumimoji="1" lang="en-US" altLang="ko-KR" dirty="0"/>
              <a:t>), </a:t>
            </a:r>
            <a:r>
              <a:rPr kumimoji="1" lang="en-US" altLang="ko-Kore-KR" dirty="0">
                <a:solidFill>
                  <a:srgbClr val="FF808A"/>
                </a:solidFill>
              </a:rPr>
              <a:t>&lt;=</a:t>
            </a:r>
            <a:r>
              <a:rPr kumimoji="1" lang="en-US" altLang="ko-KR" dirty="0"/>
              <a:t>(</a:t>
            </a:r>
            <a:r>
              <a:rPr kumimoji="1" lang="ko-KR" altLang="en-US" dirty="0"/>
              <a:t>작거나 같다</a:t>
            </a:r>
            <a:r>
              <a:rPr kumimoji="1" lang="en-US" altLang="ko-KR" dirty="0"/>
              <a:t>),</a:t>
            </a:r>
            <a:r>
              <a:rPr kumimoji="1" lang="en-US" altLang="ko-Kore-KR" dirty="0">
                <a:solidFill>
                  <a:srgbClr val="FF808A"/>
                </a:solidFill>
              </a:rPr>
              <a:t> &gt;=</a:t>
            </a:r>
            <a:r>
              <a:rPr kumimoji="1" lang="en-US" altLang="ko-KR" dirty="0"/>
              <a:t>(</a:t>
            </a:r>
            <a:r>
              <a:rPr kumimoji="1" lang="ko-KR" altLang="en-US" dirty="0"/>
              <a:t>크거나 같다</a:t>
            </a:r>
            <a:r>
              <a:rPr kumimoji="1" lang="en-US" altLang="ko-KR" dirty="0"/>
              <a:t>)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삼항</a:t>
            </a:r>
            <a:endParaRPr kumimoji="1" lang="en-US" altLang="ko-Kore-KR" dirty="0">
              <a:solidFill>
                <a:srgbClr val="FF808A"/>
              </a:solidFill>
            </a:endParaRPr>
          </a:p>
          <a:p>
            <a:pPr lvl="1"/>
            <a:r>
              <a:rPr kumimoji="1" lang="ko-Kore-KR" altLang="en-US" dirty="0">
                <a:solidFill>
                  <a:srgbClr val="FF808A"/>
                </a:solidFill>
              </a:rPr>
              <a:t>조건</a:t>
            </a:r>
            <a:r>
              <a:rPr kumimoji="1" lang="en-US" altLang="ko-KR" dirty="0">
                <a:solidFill>
                  <a:srgbClr val="FF808A"/>
                </a:solidFill>
              </a:rPr>
              <a:t>? </a:t>
            </a:r>
            <a:r>
              <a:rPr kumimoji="1" lang="ko-KR" altLang="en-US" dirty="0">
                <a:solidFill>
                  <a:srgbClr val="FF808A"/>
                </a:solidFill>
              </a:rPr>
              <a:t>참일 때 </a:t>
            </a:r>
            <a:r>
              <a:rPr kumimoji="1" lang="en-US" altLang="ko-KR" dirty="0">
                <a:solidFill>
                  <a:srgbClr val="FF808A"/>
                </a:solidFill>
              </a:rPr>
              <a:t>: </a:t>
            </a:r>
            <a:r>
              <a:rPr kumimoji="1" lang="ko-KR" altLang="en-US" dirty="0">
                <a:solidFill>
                  <a:srgbClr val="FF808A"/>
                </a:solidFill>
              </a:rPr>
              <a:t>거짓일 때</a:t>
            </a:r>
            <a:endParaRPr kumimoji="1" lang="en-US" altLang="ko-KR" dirty="0">
              <a:solidFill>
                <a:srgbClr val="FF808A"/>
              </a:solidFill>
            </a:endParaRPr>
          </a:p>
          <a:p>
            <a:r>
              <a:rPr kumimoji="1" lang="en-US" altLang="ko-Kore-KR" dirty="0">
                <a:solidFill>
                  <a:schemeClr val="accent4"/>
                </a:solidFill>
              </a:rPr>
              <a:t>null</a:t>
            </a:r>
            <a:r>
              <a:rPr kumimoji="1" lang="ko-KR" altLang="en-US" dirty="0">
                <a:solidFill>
                  <a:schemeClr val="accent4"/>
                </a:solidFill>
              </a:rPr>
              <a:t>조건부</a:t>
            </a:r>
            <a:endParaRPr kumimoji="1" lang="en-US" altLang="ko-KR" dirty="0">
              <a:solidFill>
                <a:schemeClr val="accent4"/>
              </a:solidFill>
            </a:endParaRPr>
          </a:p>
          <a:p>
            <a:pPr lvl="1"/>
            <a:r>
              <a:rPr kumimoji="1" lang="en-US" altLang="ko-KR" dirty="0">
                <a:solidFill>
                  <a:srgbClr val="FF808A"/>
                </a:solidFill>
              </a:rPr>
              <a:t>?.</a:t>
            </a:r>
            <a:r>
              <a:rPr kumimoji="1" lang="en-US" altLang="ko-KR" dirty="0"/>
              <a:t>(</a:t>
            </a:r>
            <a:r>
              <a:rPr kumimoji="1" lang="ko-KR" altLang="en-US" dirty="0"/>
              <a:t>객체가 </a:t>
            </a:r>
            <a:r>
              <a:rPr kumimoji="1" lang="en-US" altLang="ko-KR" dirty="0"/>
              <a:t>null</a:t>
            </a:r>
            <a:r>
              <a:rPr kumimoji="1" lang="ko-KR" altLang="en-US" dirty="0"/>
              <a:t>이 아니라면 실행</a:t>
            </a:r>
            <a:r>
              <a:rPr kumimoji="1" lang="en-US" altLang="ko-KR" dirty="0"/>
              <a:t>),</a:t>
            </a:r>
            <a:r>
              <a:rPr kumimoji="1" lang="en-US" altLang="ko-KR" dirty="0">
                <a:solidFill>
                  <a:srgbClr val="FF808A"/>
                </a:solidFill>
              </a:rPr>
              <a:t>  ?[]</a:t>
            </a:r>
            <a:r>
              <a:rPr kumimoji="1" lang="en-US" altLang="ko-KR" dirty="0"/>
              <a:t> (index</a:t>
            </a:r>
            <a:r>
              <a:rPr kumimoji="1" lang="ko-KR" altLang="en-US" dirty="0"/>
              <a:t>로 참조한 변수의 값이 </a:t>
            </a:r>
            <a:r>
              <a:rPr kumimoji="1" lang="en-US" altLang="ko-KR" dirty="0"/>
              <a:t>null </a:t>
            </a:r>
            <a:r>
              <a:rPr kumimoji="1" lang="ko-KR" altLang="en-US" dirty="0"/>
              <a:t>아니라면 접근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03637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B2365-4AB2-EF1C-8909-2B0A78104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연산자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09C7FE-D6FF-7594-D744-053182683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19</a:t>
            </a:fld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BE04BF-3E3C-6985-275F-2955821482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chemeClr val="accent4"/>
                </a:solidFill>
              </a:rPr>
              <a:t>논리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en-US" altLang="ko-KR" dirty="0">
                <a:solidFill>
                  <a:srgbClr val="FF808A"/>
                </a:solidFill>
              </a:rPr>
              <a:t>&amp;&amp;</a:t>
            </a:r>
            <a:r>
              <a:rPr kumimoji="1" lang="en-US" altLang="ko-Kore-KR" dirty="0"/>
              <a:t>(AND</a:t>
            </a:r>
            <a:r>
              <a:rPr kumimoji="1" lang="en-US" altLang="ko-KR" dirty="0"/>
              <a:t>)</a:t>
            </a:r>
            <a:r>
              <a:rPr kumimoji="1" lang="en-US" altLang="ko-Kore-KR" dirty="0"/>
              <a:t>,</a:t>
            </a:r>
            <a:r>
              <a:rPr kumimoji="1" lang="ko-Kore-KR" altLang="en-US" dirty="0"/>
              <a:t> </a:t>
            </a:r>
            <a:r>
              <a:rPr kumimoji="1" lang="en-US" altLang="ko-KR" dirty="0">
                <a:solidFill>
                  <a:srgbClr val="FF808A"/>
                </a:solidFill>
              </a:rPr>
              <a:t>||</a:t>
            </a:r>
            <a:r>
              <a:rPr kumimoji="1" lang="en-US" altLang="ko-Kore-KR" dirty="0"/>
              <a:t>(OR</a:t>
            </a:r>
            <a:r>
              <a:rPr kumimoji="1" lang="en-US" altLang="ko-KR" dirty="0"/>
              <a:t>)</a:t>
            </a:r>
            <a:r>
              <a:rPr kumimoji="1" lang="en-US" altLang="ko-Kore-KR" dirty="0"/>
              <a:t> </a:t>
            </a:r>
            <a:r>
              <a:rPr kumimoji="1" lang="en-US" altLang="ko-KR" dirty="0"/>
              <a:t>, </a:t>
            </a:r>
            <a:r>
              <a:rPr kumimoji="1" lang="en-US" altLang="ko-KR" dirty="0">
                <a:solidFill>
                  <a:srgbClr val="FF808A"/>
                </a:solidFill>
              </a:rPr>
              <a:t>!</a:t>
            </a:r>
            <a:r>
              <a:rPr kumimoji="1" lang="en-US" altLang="ko-Kore-KR" dirty="0"/>
              <a:t>(NOT</a:t>
            </a:r>
            <a:r>
              <a:rPr kumimoji="1" lang="en-US" altLang="ko-KR" dirty="0"/>
              <a:t>)	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비트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en-US" altLang="ko-KR" dirty="0">
                <a:solidFill>
                  <a:srgbClr val="FF808A"/>
                </a:solidFill>
              </a:rPr>
              <a:t>&lt;&lt;</a:t>
            </a:r>
            <a:r>
              <a:rPr kumimoji="1" lang="en-US" altLang="ko-KR" dirty="0"/>
              <a:t>(</a:t>
            </a:r>
            <a:r>
              <a:rPr kumimoji="1" lang="ko-KR" altLang="en-US" dirty="0"/>
              <a:t>왼쪽 시프트</a:t>
            </a:r>
            <a:r>
              <a:rPr kumimoji="1" lang="en-US" altLang="ko-KR" dirty="0"/>
              <a:t>)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, </a:t>
            </a:r>
            <a:r>
              <a:rPr kumimoji="1" lang="en-US" altLang="ko-KR" dirty="0">
                <a:solidFill>
                  <a:srgbClr val="FF808A"/>
                </a:solidFill>
              </a:rPr>
              <a:t>&gt;&gt;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오른쪽 시프트</a:t>
            </a:r>
            <a:r>
              <a:rPr kumimoji="1" lang="en-US" altLang="ko-KR" dirty="0"/>
              <a:t>)</a:t>
            </a:r>
            <a:r>
              <a:rPr kumimoji="1" lang="en-US" altLang="ko-Kore-KR" dirty="0"/>
              <a:t> , </a:t>
            </a:r>
            <a:r>
              <a:rPr kumimoji="1" lang="en-US" altLang="ko-KR" dirty="0">
                <a:solidFill>
                  <a:srgbClr val="FF808A"/>
                </a:solidFill>
              </a:rPr>
              <a:t>&amp;</a:t>
            </a:r>
            <a:r>
              <a:rPr kumimoji="1" lang="en-US" altLang="ko-KR" dirty="0"/>
              <a:t>(</a:t>
            </a:r>
            <a:r>
              <a:rPr kumimoji="1" lang="ko-KR" altLang="en-US" dirty="0"/>
              <a:t>논리 합</a:t>
            </a:r>
            <a:r>
              <a:rPr kumimoji="1" lang="en-US" altLang="ko-KR" dirty="0"/>
              <a:t>,AND)</a:t>
            </a:r>
            <a:r>
              <a:rPr kumimoji="1" lang="en-US" altLang="ko-Kore-KR" dirty="0"/>
              <a:t> , </a:t>
            </a:r>
            <a:r>
              <a:rPr kumimoji="1" lang="en-US" altLang="ko-KR" dirty="0">
                <a:solidFill>
                  <a:srgbClr val="FF808A"/>
                </a:solidFill>
              </a:rPr>
              <a:t>|</a:t>
            </a:r>
            <a:r>
              <a:rPr kumimoji="1" lang="en-US" altLang="ko-KR" dirty="0"/>
              <a:t>(</a:t>
            </a:r>
            <a:r>
              <a:rPr kumimoji="1" lang="ko-KR" altLang="en-US" dirty="0"/>
              <a:t>논리 곱</a:t>
            </a:r>
            <a:r>
              <a:rPr kumimoji="1" lang="en-US" altLang="ko-KR" dirty="0"/>
              <a:t>,OR)</a:t>
            </a:r>
            <a:r>
              <a:rPr kumimoji="1" lang="en-US" altLang="ko-Kore-KR" dirty="0"/>
              <a:t> , </a:t>
            </a:r>
            <a:r>
              <a:rPr kumimoji="1" lang="en-US" altLang="ko-KR" dirty="0">
                <a:solidFill>
                  <a:srgbClr val="FF808A"/>
                </a:solidFill>
              </a:rPr>
              <a:t>^</a:t>
            </a:r>
            <a:r>
              <a:rPr kumimoji="1" lang="en-US" altLang="ko-KR" dirty="0"/>
              <a:t>(XOR)</a:t>
            </a:r>
            <a:r>
              <a:rPr kumimoji="1" lang="en-US" altLang="ko-Kore-KR" dirty="0"/>
              <a:t> , </a:t>
            </a:r>
            <a:r>
              <a:rPr kumimoji="1" lang="en-US" altLang="ko-KR" dirty="0">
                <a:solidFill>
                  <a:srgbClr val="FF808A"/>
                </a:solidFill>
              </a:rPr>
              <a:t>~</a:t>
            </a:r>
            <a:r>
              <a:rPr kumimoji="1" lang="en-US" altLang="ko-KR" dirty="0"/>
              <a:t>(</a:t>
            </a:r>
            <a:r>
              <a:rPr kumimoji="1" lang="ko-KR" altLang="en-US" dirty="0"/>
              <a:t>보수</a:t>
            </a:r>
            <a:r>
              <a:rPr kumimoji="1" lang="en-US" altLang="ko-KR" dirty="0"/>
              <a:t>, NOT)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할당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en-US" altLang="ko-KR" dirty="0">
                <a:solidFill>
                  <a:srgbClr val="FF808A"/>
                </a:solidFill>
              </a:rPr>
              <a:t>=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할당</a:t>
            </a:r>
            <a:r>
              <a:rPr kumimoji="1" lang="en-US" altLang="ko-Kore-KR" dirty="0"/>
              <a:t>)</a:t>
            </a:r>
            <a:r>
              <a:rPr kumimoji="1" lang="en-US" altLang="ko-KR" dirty="0"/>
              <a:t>, </a:t>
            </a:r>
            <a:r>
              <a:rPr kumimoji="1" lang="en-US" altLang="ko-Kore-KR" dirty="0"/>
              <a:t> </a:t>
            </a:r>
            <a:r>
              <a:rPr kumimoji="1" lang="en-US" altLang="ko-KR" dirty="0">
                <a:solidFill>
                  <a:srgbClr val="FF808A"/>
                </a:solidFill>
              </a:rPr>
              <a:t>+=</a:t>
            </a:r>
            <a:r>
              <a:rPr kumimoji="1" lang="en-US" altLang="ko-KR" dirty="0"/>
              <a:t>(</a:t>
            </a:r>
            <a:r>
              <a:rPr kumimoji="1" lang="ko-KR" altLang="en-US" dirty="0"/>
              <a:t>더해서 할당</a:t>
            </a:r>
            <a:r>
              <a:rPr kumimoji="1" lang="en-US" altLang="ko-KR" dirty="0"/>
              <a:t>), </a:t>
            </a:r>
            <a:r>
              <a:rPr kumimoji="1" lang="en-US" altLang="ko-Kore-KR" dirty="0">
                <a:solidFill>
                  <a:srgbClr val="FF808A"/>
                </a:solidFill>
              </a:rPr>
              <a:t>=</a:t>
            </a:r>
            <a:r>
              <a:rPr kumimoji="1" lang="en-US" altLang="ko-KR" dirty="0">
                <a:solidFill>
                  <a:srgbClr val="FF808A"/>
                </a:solidFill>
              </a:rPr>
              <a:t>-</a:t>
            </a:r>
            <a:r>
              <a:rPr kumimoji="1" lang="en-US" altLang="ko-KR" dirty="0"/>
              <a:t>(</a:t>
            </a:r>
            <a:r>
              <a:rPr kumimoji="1" lang="ko-KR" altLang="en-US" dirty="0"/>
              <a:t>빼서 할당</a:t>
            </a:r>
            <a:r>
              <a:rPr kumimoji="1" lang="en-US" altLang="ko-KR" dirty="0"/>
              <a:t>), </a:t>
            </a:r>
            <a:r>
              <a:rPr kumimoji="1" lang="ko-KR" altLang="en-US" dirty="0">
                <a:solidFill>
                  <a:srgbClr val="FF808A"/>
                </a:solidFill>
              </a:rPr>
              <a:t>*</a:t>
            </a:r>
            <a:r>
              <a:rPr kumimoji="1" lang="en-US" altLang="ko-Kore-KR" dirty="0">
                <a:solidFill>
                  <a:srgbClr val="FF808A"/>
                </a:solidFill>
              </a:rPr>
              <a:t>=</a:t>
            </a:r>
            <a:r>
              <a:rPr kumimoji="1" lang="en-US" altLang="ko-KR" dirty="0"/>
              <a:t>(</a:t>
            </a:r>
            <a:r>
              <a:rPr kumimoji="1" lang="ko-KR" altLang="en-US" dirty="0"/>
              <a:t>곱해서 할당</a:t>
            </a:r>
            <a:r>
              <a:rPr kumimoji="1" lang="en-US" altLang="ko-KR" dirty="0"/>
              <a:t>), </a:t>
            </a:r>
            <a:r>
              <a:rPr kumimoji="1" lang="en-US" altLang="ko-KR" dirty="0">
                <a:solidFill>
                  <a:srgbClr val="FF808A"/>
                </a:solidFill>
              </a:rPr>
              <a:t>/</a:t>
            </a:r>
            <a:r>
              <a:rPr kumimoji="1" lang="en-US" altLang="ko-Kore-KR" dirty="0">
                <a:solidFill>
                  <a:srgbClr val="FF808A"/>
                </a:solidFill>
              </a:rPr>
              <a:t>=</a:t>
            </a:r>
            <a:r>
              <a:rPr kumimoji="1" lang="en-US" altLang="ko-KR" dirty="0"/>
              <a:t>(</a:t>
            </a:r>
            <a:r>
              <a:rPr kumimoji="1" lang="ko-KR" altLang="en-US" dirty="0"/>
              <a:t>나누고 할당</a:t>
            </a:r>
            <a:r>
              <a:rPr kumimoji="1" lang="en-US" altLang="ko-KR" dirty="0"/>
              <a:t>),</a:t>
            </a:r>
            <a:r>
              <a:rPr kumimoji="1" lang="en-US" altLang="ko-Kore-KR" dirty="0">
                <a:solidFill>
                  <a:srgbClr val="FF808A"/>
                </a:solidFill>
              </a:rPr>
              <a:t> </a:t>
            </a:r>
            <a:r>
              <a:rPr kumimoji="1" lang="en-US" altLang="ko-KR" dirty="0">
                <a:solidFill>
                  <a:srgbClr val="FF808A"/>
                </a:solidFill>
              </a:rPr>
              <a:t>%</a:t>
            </a:r>
            <a:r>
              <a:rPr kumimoji="1" lang="en-US" altLang="ko-Kore-KR" dirty="0">
                <a:solidFill>
                  <a:srgbClr val="FF808A"/>
                </a:solidFill>
              </a:rPr>
              <a:t>=</a:t>
            </a:r>
            <a:r>
              <a:rPr kumimoji="1" lang="en-US" altLang="ko-KR" dirty="0"/>
              <a:t>(</a:t>
            </a:r>
            <a:r>
              <a:rPr kumimoji="1" lang="ko-KR" altLang="en-US" dirty="0"/>
              <a:t>나머지 할당</a:t>
            </a:r>
            <a:r>
              <a:rPr kumimoji="1" lang="en-US" altLang="ko-KR" dirty="0"/>
              <a:t>) ,</a:t>
            </a:r>
            <a:r>
              <a:rPr kumimoji="1" lang="en-US" altLang="ko-Kore-KR" dirty="0">
                <a:solidFill>
                  <a:srgbClr val="FF808A"/>
                </a:solidFill>
              </a:rPr>
              <a:t> </a:t>
            </a:r>
            <a:r>
              <a:rPr kumimoji="1" lang="en-US" altLang="ko-KR" dirty="0">
                <a:solidFill>
                  <a:srgbClr val="FF808A"/>
                </a:solidFill>
              </a:rPr>
              <a:t>&amp;</a:t>
            </a:r>
            <a:r>
              <a:rPr kumimoji="1" lang="en-US" altLang="ko-Kore-KR" dirty="0">
                <a:solidFill>
                  <a:srgbClr val="FF808A"/>
                </a:solidFill>
              </a:rPr>
              <a:t>=</a:t>
            </a:r>
            <a:r>
              <a:rPr kumimoji="1" lang="en-US" altLang="ko-KR" dirty="0"/>
              <a:t>(</a:t>
            </a:r>
            <a:r>
              <a:rPr kumimoji="1" lang="ko-KR" altLang="en-US" dirty="0"/>
              <a:t>논리합 후 할당</a:t>
            </a:r>
            <a:r>
              <a:rPr kumimoji="1" lang="en-US" altLang="ko-KR" dirty="0"/>
              <a:t>) ,</a:t>
            </a:r>
            <a:r>
              <a:rPr kumimoji="1" lang="en-US" altLang="ko-Kore-KR" dirty="0">
                <a:solidFill>
                  <a:srgbClr val="FF808A"/>
                </a:solidFill>
              </a:rPr>
              <a:t> </a:t>
            </a:r>
            <a:r>
              <a:rPr kumimoji="1" lang="en-US" altLang="ko-KR" dirty="0">
                <a:solidFill>
                  <a:srgbClr val="FF808A"/>
                </a:solidFill>
              </a:rPr>
              <a:t>|</a:t>
            </a:r>
            <a:r>
              <a:rPr kumimoji="1" lang="en-US" altLang="ko-Kore-KR" dirty="0">
                <a:solidFill>
                  <a:srgbClr val="FF808A"/>
                </a:solidFill>
              </a:rPr>
              <a:t>=</a:t>
            </a:r>
            <a:r>
              <a:rPr kumimoji="1" lang="en-US" altLang="ko-KR" dirty="0"/>
              <a:t>(</a:t>
            </a:r>
            <a:r>
              <a:rPr kumimoji="1" lang="ko-KR" altLang="en-US" dirty="0"/>
              <a:t>논리곱 후 할당</a:t>
            </a:r>
            <a:r>
              <a:rPr kumimoji="1" lang="en-US" altLang="ko-KR" dirty="0"/>
              <a:t>) ,</a:t>
            </a:r>
            <a:r>
              <a:rPr kumimoji="1" lang="en-US" altLang="ko-Kore-KR" dirty="0">
                <a:solidFill>
                  <a:srgbClr val="FF808A"/>
                </a:solidFill>
              </a:rPr>
              <a:t> </a:t>
            </a:r>
            <a:r>
              <a:rPr kumimoji="1" lang="en-US" altLang="ko-KR" dirty="0">
                <a:solidFill>
                  <a:srgbClr val="FF808A"/>
                </a:solidFill>
              </a:rPr>
              <a:t>^</a:t>
            </a:r>
            <a:r>
              <a:rPr kumimoji="1" lang="en-US" altLang="ko-Kore-KR" dirty="0">
                <a:solidFill>
                  <a:srgbClr val="FF808A"/>
                </a:solidFill>
              </a:rPr>
              <a:t>=</a:t>
            </a:r>
            <a:r>
              <a:rPr kumimoji="1" lang="en-US" altLang="ko-KR" dirty="0"/>
              <a:t>(XOR </a:t>
            </a:r>
            <a:r>
              <a:rPr kumimoji="1" lang="ko-KR" altLang="en-US" dirty="0"/>
              <a:t>후 할당</a:t>
            </a:r>
            <a:r>
              <a:rPr kumimoji="1" lang="en-US" altLang="ko-KR" dirty="0"/>
              <a:t>) ,</a:t>
            </a:r>
            <a:r>
              <a:rPr kumimoji="1" lang="en-US" altLang="ko-Kore-KR" dirty="0">
                <a:solidFill>
                  <a:srgbClr val="FF808A"/>
                </a:solidFill>
              </a:rPr>
              <a:t> </a:t>
            </a:r>
            <a:r>
              <a:rPr kumimoji="1" lang="en-US" altLang="ko-KR" dirty="0">
                <a:solidFill>
                  <a:srgbClr val="FF808A"/>
                </a:solidFill>
              </a:rPr>
              <a:t>&lt;&lt;</a:t>
            </a:r>
            <a:r>
              <a:rPr kumimoji="1" lang="en-US" altLang="ko-Kore-KR" dirty="0">
                <a:solidFill>
                  <a:srgbClr val="FF808A"/>
                </a:solidFill>
              </a:rPr>
              <a:t>=</a:t>
            </a:r>
            <a:r>
              <a:rPr kumimoji="1" lang="en-US" altLang="ko-KR" dirty="0"/>
              <a:t>(</a:t>
            </a:r>
            <a:r>
              <a:rPr kumimoji="1" lang="ko-KR" altLang="en-US" dirty="0"/>
              <a:t>왼쪽 시프트 후 할당</a:t>
            </a:r>
            <a:r>
              <a:rPr kumimoji="1" lang="en-US" altLang="ko-KR" dirty="0"/>
              <a:t>) ,</a:t>
            </a:r>
            <a:r>
              <a:rPr kumimoji="1" lang="en-US" altLang="ko-Kore-KR" dirty="0">
                <a:solidFill>
                  <a:srgbClr val="FF808A"/>
                </a:solidFill>
              </a:rPr>
              <a:t> </a:t>
            </a:r>
            <a:r>
              <a:rPr kumimoji="1" lang="en-US" altLang="ko-KR" dirty="0">
                <a:solidFill>
                  <a:srgbClr val="FF808A"/>
                </a:solidFill>
              </a:rPr>
              <a:t>&gt;&gt;</a:t>
            </a:r>
            <a:r>
              <a:rPr kumimoji="1" lang="en-US" altLang="ko-Kore-KR" dirty="0">
                <a:solidFill>
                  <a:srgbClr val="FF808A"/>
                </a:solidFill>
              </a:rPr>
              <a:t>=</a:t>
            </a:r>
            <a:r>
              <a:rPr kumimoji="1" lang="en-US" altLang="ko-KR" dirty="0"/>
              <a:t>(</a:t>
            </a:r>
            <a:r>
              <a:rPr kumimoji="1" lang="ko-KR" altLang="en-US" dirty="0"/>
              <a:t>오른쪽 시프트 후 할당</a:t>
            </a:r>
            <a:r>
              <a:rPr kumimoji="1" lang="en-US" altLang="ko-KR" dirty="0"/>
              <a:t>)</a:t>
            </a:r>
          </a:p>
          <a:p>
            <a:r>
              <a:rPr kumimoji="1" lang="en-US" altLang="ko-Kore-KR" dirty="0">
                <a:solidFill>
                  <a:schemeClr val="accent4"/>
                </a:solidFill>
              </a:rPr>
              <a:t>null </a:t>
            </a:r>
            <a:r>
              <a:rPr kumimoji="1" lang="ko-Kore-KR" altLang="en-US" dirty="0">
                <a:solidFill>
                  <a:schemeClr val="accent4"/>
                </a:solidFill>
              </a:rPr>
              <a:t>병합</a:t>
            </a:r>
            <a:endParaRPr kumimoji="1" lang="en-US" altLang="ko-Kore-KR" dirty="0">
              <a:solidFill>
                <a:srgbClr val="FF808A"/>
              </a:solidFill>
            </a:endParaRPr>
          </a:p>
          <a:p>
            <a:pPr lvl="1"/>
            <a:r>
              <a:rPr kumimoji="1" lang="en-US" altLang="ko-Kore-KR" dirty="0">
                <a:solidFill>
                  <a:srgbClr val="FF808A"/>
                </a:solidFill>
              </a:rPr>
              <a:t>??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왼쪽 값이 </a:t>
            </a:r>
            <a:r>
              <a:rPr kumimoji="1" lang="en-US" altLang="ko-Kore-KR" dirty="0"/>
              <a:t>null</a:t>
            </a:r>
            <a:r>
              <a:rPr kumimoji="1" lang="ko-Kore-KR" altLang="en-US" dirty="0"/>
              <a:t>이면 오른쪽 값 반환</a:t>
            </a:r>
            <a:r>
              <a:rPr kumimoji="1" lang="en-US" altLang="ko-Kore-KR" dirty="0"/>
              <a:t>, null</a:t>
            </a:r>
            <a:r>
              <a:rPr kumimoji="1" lang="ko-Kore-KR" altLang="en-US" dirty="0"/>
              <a:t>이 아니라면 왼쪽 값 반환</a:t>
            </a:r>
            <a:r>
              <a:rPr kumimoji="1" lang="en-US" altLang="ko-KR" dirty="0"/>
              <a:t>)</a:t>
            </a:r>
            <a:endParaRPr kumimoji="1" lang="en-US" altLang="ko-KR" dirty="0">
              <a:solidFill>
                <a:srgbClr val="FF80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515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60CFD-C8E2-76D8-F106-B701C5848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C#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BE0FF2-BB3E-15DA-F559-7A0CEC107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457CE9-CEB7-635E-5DBE-6AD2EA2BF3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ko-Kore-KR" dirty="0"/>
              <a:t>C#</a:t>
            </a:r>
            <a:r>
              <a:rPr kumimoji="1" lang="ko-Kore-KR" altLang="en-US" dirty="0"/>
              <a:t>은 </a:t>
            </a:r>
            <a:r>
              <a:rPr kumimoji="1" lang="en-US" altLang="ko-Kore-KR" dirty="0"/>
              <a:t>C++</a:t>
            </a:r>
            <a:r>
              <a:rPr kumimoji="1" lang="ko-Kore-KR" altLang="en-US" dirty="0"/>
              <a:t>를 계승한다는 의미로 이름을 정함</a:t>
            </a:r>
            <a:r>
              <a:rPr kumimoji="1" lang="en-US" altLang="ko-Kore-KR" dirty="0"/>
              <a:t>.</a:t>
            </a:r>
            <a:r>
              <a:rPr kumimoji="1" lang="en-US" altLang="ko-KR" dirty="0"/>
              <a:t>(C++ </a:t>
            </a:r>
            <a:r>
              <a:rPr kumimoji="1" lang="ko-KR" altLang="en-US" dirty="0"/>
              <a:t>밑에 </a:t>
            </a:r>
            <a:r>
              <a:rPr kumimoji="1" lang="en-US" altLang="ko-KR" dirty="0"/>
              <a:t>++</a:t>
            </a:r>
            <a:r>
              <a:rPr kumimoji="1" lang="ko-KR" altLang="en-US" dirty="0"/>
              <a:t>하면 </a:t>
            </a:r>
            <a:r>
              <a:rPr kumimoji="1" lang="en-US" altLang="ko-KR" dirty="0"/>
              <a:t>#)</a:t>
            </a:r>
          </a:p>
          <a:p>
            <a:r>
              <a:rPr kumimoji="1" lang="ko-Kore-KR" altLang="en-US" dirty="0"/>
              <a:t>마이크로소프트의 </a:t>
            </a:r>
            <a:r>
              <a:rPr kumimoji="1" lang="en-US" altLang="ko-Kore-KR" dirty="0"/>
              <a:t>“</a:t>
            </a:r>
            <a:r>
              <a:rPr kumimoji="1" lang="ko-Kore-KR" altLang="en-US" dirty="0">
                <a:solidFill>
                  <a:schemeClr val="accent4"/>
                </a:solidFill>
              </a:rPr>
              <a:t>앤더스 헤일스 버그</a:t>
            </a:r>
            <a:r>
              <a:rPr kumimoji="1" lang="en-US" altLang="ko-Kore-KR" dirty="0">
                <a:solidFill>
                  <a:schemeClr val="accent4"/>
                </a:solidFill>
              </a:rPr>
              <a:t>(Anders Hejisberg</a:t>
            </a:r>
            <a:r>
              <a:rPr kumimoji="1" lang="en-US" altLang="ko-KR" dirty="0">
                <a:solidFill>
                  <a:schemeClr val="accent4"/>
                </a:solidFill>
              </a:rPr>
              <a:t>)</a:t>
            </a:r>
            <a:r>
              <a:rPr kumimoji="1" lang="en-US" altLang="ko-Kore-KR" dirty="0">
                <a:solidFill>
                  <a:schemeClr val="accent4"/>
                </a:solidFill>
              </a:rPr>
              <a:t>”</a:t>
            </a:r>
            <a:r>
              <a:rPr kumimoji="1" lang="ko-Kore-KR" altLang="en-US" dirty="0"/>
              <a:t>라는 사람이 개발함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C#</a:t>
            </a:r>
            <a:r>
              <a:rPr kumimoji="1" lang="ko-Kore-KR" altLang="en-US" dirty="0"/>
              <a:t>은 </a:t>
            </a:r>
            <a:r>
              <a:rPr kumimoji="1" lang="en-US" altLang="ko-Kore-KR" dirty="0"/>
              <a:t>C, C++</a:t>
            </a:r>
            <a:r>
              <a:rPr kumimoji="1" lang="ko-Kore-KR" altLang="en-US" dirty="0"/>
              <a:t>과 다른 별도의 </a:t>
            </a:r>
            <a:r>
              <a:rPr kumimoji="1" lang="en-US" altLang="ko-Kore-KR" dirty="0"/>
              <a:t>C# </a:t>
            </a:r>
            <a:r>
              <a:rPr kumimoji="1" lang="ko-Kore-KR" altLang="en-US" dirty="0"/>
              <a:t>전용 컴파일러로 컴파일 해야함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이름은 비슷하나 전혀 다른 언어임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R" dirty="0">
                <a:solidFill>
                  <a:schemeClr val="accent4"/>
                </a:solidFill>
              </a:rPr>
              <a:t>.NET</a:t>
            </a:r>
            <a:r>
              <a:rPr kumimoji="1" lang="ko-KR" altLang="en-US" dirty="0"/>
              <a:t>에 최적화 된 언어로서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프로그래머의 생산성을 높은 수준으로 끌어 올림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ore-KR" dirty="0">
                <a:solidFill>
                  <a:schemeClr val="accent4"/>
                </a:solidFill>
              </a:rPr>
              <a:t>.NET </a:t>
            </a:r>
            <a:r>
              <a:rPr kumimoji="1" lang="ko-Kore-KR" altLang="en-US" dirty="0">
                <a:solidFill>
                  <a:schemeClr val="accent4"/>
                </a:solidFill>
              </a:rPr>
              <a:t>클래스 라이브러리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콘솔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데스크톱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웹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모바일 등에서 동작하는 </a:t>
            </a:r>
            <a:r>
              <a:rPr kumimoji="1" lang="en-US" altLang="ko-Kore-KR" dirty="0"/>
              <a:t>Application</a:t>
            </a:r>
            <a:r>
              <a:rPr kumimoji="1" lang="ko-Kore-KR" altLang="en-US" dirty="0"/>
              <a:t>을 손 쉽게 개발 할 수 있는 </a:t>
            </a:r>
            <a:r>
              <a:rPr kumimoji="1" lang="en-US" altLang="ko-Kore-KR" dirty="0"/>
              <a:t>API</a:t>
            </a:r>
            <a:r>
              <a:rPr kumimoji="1" lang="ko-Kore-KR" altLang="en-US" dirty="0"/>
              <a:t>를 제공함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CLR</a:t>
            </a:r>
            <a:r>
              <a:rPr kumimoji="1" lang="ko-Kore-KR" altLang="en-US" dirty="0"/>
              <a:t>을 이용해 프로그램을 실행함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C, C++, Java</a:t>
            </a:r>
            <a:r>
              <a:rPr kumimoji="1" lang="ko-Kore-KR" altLang="en-US" dirty="0"/>
              <a:t>에 비해 배우기 쉬운 언어임</a:t>
            </a:r>
            <a:r>
              <a:rPr kumimoji="1" lang="en-US" altLang="ko-Kore-KR" dirty="0"/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4920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C4D0945-16CF-2144-AD89-C70EAAC55F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0791" y="1303338"/>
            <a:ext cx="3895692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D7CABA-9232-9D22-D8B6-E863B148B4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rgbClr val="FF808A"/>
                </a:solidFill>
              </a:rPr>
              <a:t>if</a:t>
            </a:r>
            <a:r>
              <a:rPr kumimoji="1" lang="en-US" altLang="ko-KR" dirty="0">
                <a:solidFill>
                  <a:srgbClr val="FF808A"/>
                </a:solidFill>
              </a:rPr>
              <a:t>(</a:t>
            </a:r>
            <a:r>
              <a:rPr kumimoji="1" lang="ko-KR" altLang="en-US" dirty="0">
                <a:solidFill>
                  <a:srgbClr val="FF808A"/>
                </a:solidFill>
              </a:rPr>
              <a:t>조건식</a:t>
            </a:r>
            <a:r>
              <a:rPr kumimoji="1" lang="en-US" altLang="ko-KR" dirty="0">
                <a:solidFill>
                  <a:srgbClr val="FF808A"/>
                </a:solidFill>
              </a:rPr>
              <a:t>){</a:t>
            </a:r>
            <a:r>
              <a:rPr kumimoji="1" lang="ko-KR" altLang="en-US" dirty="0">
                <a:solidFill>
                  <a:srgbClr val="FF808A"/>
                </a:solidFill>
              </a:rPr>
              <a:t>실행</a:t>
            </a:r>
            <a:r>
              <a:rPr kumimoji="1" lang="en-US" altLang="ko-KR" dirty="0">
                <a:solidFill>
                  <a:srgbClr val="FF808A"/>
                </a:solidFill>
              </a:rPr>
              <a:t>}</a:t>
            </a:r>
          </a:p>
          <a:p>
            <a:pPr lvl="1"/>
            <a:r>
              <a:rPr kumimoji="1" lang="ko-KR" altLang="en-US" dirty="0"/>
              <a:t>조건식이 참이면 실행</a:t>
            </a:r>
            <a:endParaRPr kumimoji="1" lang="en-US" altLang="ko-KR" dirty="0"/>
          </a:p>
          <a:p>
            <a:r>
              <a:rPr kumimoji="1" lang="en-US" altLang="ko-KR" dirty="0">
                <a:solidFill>
                  <a:srgbClr val="FF808A"/>
                </a:solidFill>
              </a:rPr>
              <a:t>if(</a:t>
            </a:r>
            <a:r>
              <a:rPr kumimoji="1" lang="ko-KR" altLang="en-US" dirty="0">
                <a:solidFill>
                  <a:srgbClr val="FF808A"/>
                </a:solidFill>
              </a:rPr>
              <a:t>조건식</a:t>
            </a:r>
            <a:r>
              <a:rPr kumimoji="1" lang="en-US" altLang="ko-KR" dirty="0">
                <a:solidFill>
                  <a:srgbClr val="FF808A"/>
                </a:solidFill>
              </a:rPr>
              <a:t>){</a:t>
            </a:r>
            <a:r>
              <a:rPr kumimoji="1" lang="ko-KR" altLang="en-US" dirty="0">
                <a:solidFill>
                  <a:srgbClr val="FF808A"/>
                </a:solidFill>
              </a:rPr>
              <a:t>실행</a:t>
            </a:r>
            <a:r>
              <a:rPr kumimoji="1" lang="en-US" altLang="ko-KR" dirty="0">
                <a:solidFill>
                  <a:srgbClr val="FF808A"/>
                </a:solidFill>
              </a:rPr>
              <a:t>1}-else{</a:t>
            </a:r>
            <a:r>
              <a:rPr kumimoji="1" lang="ko-KR" altLang="en-US" dirty="0">
                <a:solidFill>
                  <a:srgbClr val="FF808A"/>
                </a:solidFill>
              </a:rPr>
              <a:t>실행</a:t>
            </a:r>
            <a:r>
              <a:rPr kumimoji="1" lang="en-US" altLang="ko-KR" dirty="0">
                <a:solidFill>
                  <a:srgbClr val="FF808A"/>
                </a:solidFill>
              </a:rPr>
              <a:t>2}</a:t>
            </a:r>
          </a:p>
          <a:p>
            <a:pPr lvl="1"/>
            <a:r>
              <a:rPr kumimoji="1" lang="ko-KR" altLang="en-US" dirty="0"/>
              <a:t>조건식이 참이면 실행</a:t>
            </a:r>
            <a:r>
              <a:rPr kumimoji="1" lang="en-US" altLang="ko-KR" dirty="0"/>
              <a:t>1, </a:t>
            </a:r>
            <a:r>
              <a:rPr kumimoji="1" lang="ko-KR" altLang="en-US" dirty="0"/>
              <a:t>거짓이면 실행</a:t>
            </a:r>
            <a:r>
              <a:rPr kumimoji="1" lang="en-US" altLang="ko-KR" dirty="0"/>
              <a:t>2</a:t>
            </a:r>
            <a:endParaRPr kumimoji="1" lang="en-US" altLang="ko-KR" dirty="0">
              <a:solidFill>
                <a:srgbClr val="FF808A"/>
              </a:solidFill>
            </a:endParaRPr>
          </a:p>
          <a:p>
            <a:r>
              <a:rPr kumimoji="1" lang="en-US" altLang="ko-Kore-KR" dirty="0">
                <a:solidFill>
                  <a:srgbClr val="FF808A"/>
                </a:solidFill>
              </a:rPr>
              <a:t>if(</a:t>
            </a:r>
            <a:r>
              <a:rPr kumimoji="1" lang="ko-Kore-KR" altLang="en-US" dirty="0">
                <a:solidFill>
                  <a:srgbClr val="FF808A"/>
                </a:solidFill>
              </a:rPr>
              <a:t>조건식</a:t>
            </a:r>
            <a:r>
              <a:rPr kumimoji="1" lang="en-US" altLang="ko-Kore-KR" dirty="0">
                <a:solidFill>
                  <a:srgbClr val="FF808A"/>
                </a:solidFill>
              </a:rPr>
              <a:t>1)</a:t>
            </a:r>
            <a:r>
              <a:rPr kumimoji="1" lang="en-US" altLang="ko-KR" dirty="0">
                <a:solidFill>
                  <a:srgbClr val="FF808A"/>
                </a:solidFill>
              </a:rPr>
              <a:t>{</a:t>
            </a:r>
            <a:r>
              <a:rPr kumimoji="1" lang="ko-KR" altLang="en-US" dirty="0">
                <a:solidFill>
                  <a:srgbClr val="FF808A"/>
                </a:solidFill>
              </a:rPr>
              <a:t>실행</a:t>
            </a:r>
            <a:r>
              <a:rPr kumimoji="1" lang="en-US" altLang="ko-KR" dirty="0">
                <a:solidFill>
                  <a:srgbClr val="FF808A"/>
                </a:solidFill>
              </a:rPr>
              <a:t>1}</a:t>
            </a:r>
            <a:r>
              <a:rPr kumimoji="1" lang="en-US" altLang="ko-Kore-KR" dirty="0">
                <a:solidFill>
                  <a:srgbClr val="FF808A"/>
                </a:solidFill>
              </a:rPr>
              <a:t>else if(</a:t>
            </a:r>
            <a:r>
              <a:rPr kumimoji="1" lang="ko-Kore-KR" altLang="en-US" dirty="0">
                <a:solidFill>
                  <a:srgbClr val="FF808A"/>
                </a:solidFill>
              </a:rPr>
              <a:t>조건식</a:t>
            </a:r>
            <a:r>
              <a:rPr kumimoji="1" lang="en-US" altLang="ko-Kore-KR" dirty="0">
                <a:solidFill>
                  <a:srgbClr val="FF808A"/>
                </a:solidFill>
              </a:rPr>
              <a:t>2)</a:t>
            </a:r>
            <a:r>
              <a:rPr kumimoji="1" lang="en-US" altLang="ko-KR" dirty="0">
                <a:solidFill>
                  <a:srgbClr val="FF808A"/>
                </a:solidFill>
              </a:rPr>
              <a:t>{</a:t>
            </a:r>
            <a:r>
              <a:rPr kumimoji="1" lang="ko-KR" altLang="en-US" dirty="0">
                <a:solidFill>
                  <a:srgbClr val="FF808A"/>
                </a:solidFill>
              </a:rPr>
              <a:t>실행</a:t>
            </a:r>
            <a:r>
              <a:rPr kumimoji="1" lang="en-US" altLang="ko-KR" dirty="0">
                <a:solidFill>
                  <a:srgbClr val="FF808A"/>
                </a:solidFill>
              </a:rPr>
              <a:t>2}</a:t>
            </a:r>
          </a:p>
          <a:p>
            <a:pPr lvl="1"/>
            <a:r>
              <a:rPr kumimoji="1" lang="ko-KR" altLang="en-US" dirty="0"/>
              <a:t>조건식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 참이면 실행</a:t>
            </a:r>
            <a:r>
              <a:rPr kumimoji="1" lang="en-US" altLang="ko-KR" dirty="0"/>
              <a:t>1, </a:t>
            </a:r>
            <a:r>
              <a:rPr kumimoji="1" lang="ko-KR" altLang="en-US" dirty="0"/>
              <a:t>조건식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 참이면 실행</a:t>
            </a:r>
            <a:r>
              <a:rPr kumimoji="1" lang="en-US" altLang="ko-KR" dirty="0"/>
              <a:t>2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C086E4B-D82D-511C-387F-1788A088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조건문</a:t>
            </a:r>
          </a:p>
        </p:txBody>
      </p:sp>
    </p:spTree>
    <p:extLst>
      <p:ext uri="{BB962C8B-B14F-4D97-AF65-F5344CB8AC3E}">
        <p14:creationId xmlns:p14="http://schemas.microsoft.com/office/powerpoint/2010/main" val="1290986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1C2D791-7D56-F47C-AA97-FDB7E26064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5018" y="1303338"/>
            <a:ext cx="5347238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D7CABA-9232-9D22-D8B6-E863B148B4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rgbClr val="FF808A"/>
                </a:solidFill>
              </a:rPr>
              <a:t>switch-case</a:t>
            </a:r>
            <a:r>
              <a:rPr kumimoji="1" lang="ko-KR" altLang="en-US" dirty="0">
                <a:solidFill>
                  <a:srgbClr val="FF808A"/>
                </a:solidFill>
              </a:rPr>
              <a:t>문</a:t>
            </a:r>
            <a:endParaRPr kumimoji="1" lang="en-US" altLang="ko-KR" dirty="0">
              <a:solidFill>
                <a:srgbClr val="FF808A"/>
              </a:solidFill>
            </a:endParaRPr>
          </a:p>
          <a:p>
            <a:pPr lvl="1"/>
            <a:r>
              <a:rPr kumimoji="1" lang="en-US" altLang="ko-KR" dirty="0">
                <a:solidFill>
                  <a:srgbClr val="01A5AB"/>
                </a:solidFill>
              </a:rPr>
              <a:t>switch(</a:t>
            </a:r>
            <a:r>
              <a:rPr kumimoji="1" lang="ko-KR" altLang="en-US" dirty="0">
                <a:solidFill>
                  <a:srgbClr val="01A5AB"/>
                </a:solidFill>
              </a:rPr>
              <a:t>값</a:t>
            </a:r>
            <a:r>
              <a:rPr kumimoji="1" lang="en-US" altLang="ko-KR" dirty="0">
                <a:solidFill>
                  <a:srgbClr val="01A5AB"/>
                </a:solidFill>
              </a:rPr>
              <a:t>){</a:t>
            </a:r>
          </a:p>
          <a:p>
            <a:pPr lvl="1"/>
            <a:r>
              <a:rPr kumimoji="1" lang="en-US" altLang="ko-KR" dirty="0">
                <a:solidFill>
                  <a:srgbClr val="01A5AB"/>
                </a:solidFill>
              </a:rPr>
              <a:t>case</a:t>
            </a:r>
            <a:r>
              <a:rPr kumimoji="1" lang="ko-KR" altLang="en-US" dirty="0">
                <a:solidFill>
                  <a:srgbClr val="01A5AB"/>
                </a:solidFill>
              </a:rPr>
              <a:t> </a:t>
            </a:r>
            <a:r>
              <a:rPr kumimoji="1" lang="en-US" altLang="ko-KR" dirty="0">
                <a:solidFill>
                  <a:srgbClr val="01A5AB"/>
                </a:solidFill>
              </a:rPr>
              <a:t>“</a:t>
            </a:r>
            <a:r>
              <a:rPr kumimoji="1" lang="ko-KR" altLang="en-US" dirty="0">
                <a:solidFill>
                  <a:srgbClr val="01A5AB"/>
                </a:solidFill>
              </a:rPr>
              <a:t>값</a:t>
            </a:r>
            <a:r>
              <a:rPr kumimoji="1" lang="en-US" altLang="ko-KR" dirty="0">
                <a:solidFill>
                  <a:srgbClr val="01A5AB"/>
                </a:solidFill>
              </a:rPr>
              <a:t>1” : ~;break;</a:t>
            </a:r>
          </a:p>
          <a:p>
            <a:pPr lvl="1"/>
            <a:r>
              <a:rPr kumimoji="1" lang="en-US" altLang="ko-KR" dirty="0">
                <a:solidFill>
                  <a:srgbClr val="01A5AB"/>
                </a:solidFill>
              </a:rPr>
              <a:t>case</a:t>
            </a:r>
            <a:r>
              <a:rPr kumimoji="1" lang="ko-KR" altLang="en-US" dirty="0">
                <a:solidFill>
                  <a:srgbClr val="01A5AB"/>
                </a:solidFill>
              </a:rPr>
              <a:t> </a:t>
            </a:r>
            <a:r>
              <a:rPr kumimoji="1" lang="en-US" altLang="ko-KR" dirty="0">
                <a:solidFill>
                  <a:srgbClr val="01A5AB"/>
                </a:solidFill>
              </a:rPr>
              <a:t>“</a:t>
            </a:r>
            <a:r>
              <a:rPr kumimoji="1" lang="ko-KR" altLang="en-US" dirty="0">
                <a:solidFill>
                  <a:srgbClr val="01A5AB"/>
                </a:solidFill>
              </a:rPr>
              <a:t>값</a:t>
            </a:r>
            <a:r>
              <a:rPr kumimoji="1" lang="en-US" altLang="ko-KR" dirty="0">
                <a:solidFill>
                  <a:srgbClr val="01A5AB"/>
                </a:solidFill>
              </a:rPr>
              <a:t>2” : ~;break;</a:t>
            </a:r>
          </a:p>
          <a:p>
            <a:pPr lvl="1"/>
            <a:r>
              <a:rPr kumimoji="1" lang="en-US" altLang="ko-KR" dirty="0">
                <a:solidFill>
                  <a:srgbClr val="01A5AB"/>
                </a:solidFill>
              </a:rPr>
              <a:t>default: ~;break;</a:t>
            </a:r>
          </a:p>
          <a:p>
            <a:pPr lvl="1"/>
            <a:r>
              <a:rPr kumimoji="1" lang="en-US" altLang="ko-KR" dirty="0">
                <a:solidFill>
                  <a:srgbClr val="01A5AB"/>
                </a:solidFill>
              </a:rPr>
              <a:t>}</a:t>
            </a:r>
          </a:p>
          <a:p>
            <a:pPr lvl="1"/>
            <a:r>
              <a:rPr kumimoji="1" lang="ko-KR" altLang="en-US" dirty="0"/>
              <a:t>값과 </a:t>
            </a:r>
            <a:r>
              <a:rPr kumimoji="1" lang="en-US" altLang="ko-KR" dirty="0"/>
              <a:t>case</a:t>
            </a:r>
            <a:r>
              <a:rPr kumimoji="1" lang="ko-KR" altLang="en-US" dirty="0"/>
              <a:t>의 값이 일치하면 해당 줄의 코드 실행</a:t>
            </a:r>
            <a:r>
              <a:rPr kumimoji="1" lang="en-US" altLang="ko-KR" dirty="0"/>
              <a:t> </a:t>
            </a:r>
            <a:r>
              <a:rPr kumimoji="1" lang="ko-KR" altLang="en-US" dirty="0"/>
              <a:t>아무것도 일치하지 않으면 </a:t>
            </a:r>
            <a:r>
              <a:rPr kumimoji="1" lang="en-US" altLang="ko-KR" dirty="0"/>
              <a:t>default </a:t>
            </a:r>
            <a:r>
              <a:rPr kumimoji="1" lang="ko-KR" altLang="en-US" dirty="0"/>
              <a:t>문의 코드 실행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C# 7.0 </a:t>
            </a:r>
            <a:r>
              <a:rPr kumimoji="1" lang="ko-KR" altLang="en-US" dirty="0"/>
              <a:t>부터는 </a:t>
            </a:r>
            <a:r>
              <a:rPr kumimoji="1" lang="en-US" altLang="ko-KR" dirty="0"/>
              <a:t>case</a:t>
            </a:r>
            <a:r>
              <a:rPr kumimoji="1" lang="ko-KR" altLang="en-US" dirty="0"/>
              <a:t>의 값에 타입을 넣을 수 있음</a:t>
            </a:r>
            <a:r>
              <a:rPr kumimoji="1" lang="en-US" altLang="ko-KR" dirty="0"/>
              <a:t>.</a:t>
            </a:r>
          </a:p>
          <a:p>
            <a:pPr lvl="2"/>
            <a:r>
              <a:rPr kumimoji="1" lang="en-US" altLang="ko-KR" dirty="0"/>
              <a:t>ex) </a:t>
            </a:r>
            <a:r>
              <a:rPr kumimoji="1" lang="en-US" altLang="ko-KR" dirty="0">
                <a:solidFill>
                  <a:srgbClr val="01A5AB"/>
                </a:solidFill>
              </a:rPr>
              <a:t>case int i: ~;break;</a:t>
            </a:r>
            <a:r>
              <a:rPr kumimoji="1" lang="ko-KR" altLang="en-US" dirty="0">
                <a:solidFill>
                  <a:srgbClr val="01A5AB"/>
                </a:solidFill>
              </a:rPr>
              <a:t> </a:t>
            </a:r>
            <a:endParaRPr kumimoji="1" lang="en-US" altLang="ko-KR" dirty="0">
              <a:solidFill>
                <a:srgbClr val="01A5AB"/>
              </a:solidFill>
            </a:endParaRPr>
          </a:p>
          <a:p>
            <a:pPr lvl="1"/>
            <a:endParaRPr kumimoji="1" lang="en-US" altLang="ko-KR" dirty="0">
              <a:solidFill>
                <a:srgbClr val="FF808A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C086E4B-D82D-511C-387F-1788A088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조건문</a:t>
            </a:r>
          </a:p>
        </p:txBody>
      </p:sp>
    </p:spTree>
    <p:extLst>
      <p:ext uri="{BB962C8B-B14F-4D97-AF65-F5344CB8AC3E}">
        <p14:creationId xmlns:p14="http://schemas.microsoft.com/office/powerpoint/2010/main" val="136761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10649DA-2C40-2A8B-C188-96CCE20205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1300" y="1608490"/>
            <a:ext cx="5654675" cy="4672895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FD0C4B-D3B1-DB0D-C1E7-C729205CC6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accent4"/>
                </a:solidFill>
              </a:rPr>
              <a:t>when</a:t>
            </a:r>
          </a:p>
          <a:p>
            <a:pPr lvl="1"/>
            <a:r>
              <a:rPr kumimoji="1" lang="en-US" altLang="ko-Kore-KR" dirty="0"/>
              <a:t>case </a:t>
            </a:r>
            <a:r>
              <a:rPr kumimoji="1" lang="ko-Kore-KR" altLang="en-US" dirty="0"/>
              <a:t>절에서 추가적인 조건을 추가할 수있음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>
                <a:solidFill>
                  <a:schemeClr val="accent2"/>
                </a:solidFill>
              </a:rPr>
              <a:t>case ~ when</a:t>
            </a:r>
            <a:r>
              <a:rPr kumimoji="1" lang="ko-Kore-KR" altLang="en-US" dirty="0">
                <a:solidFill>
                  <a:schemeClr val="accent2"/>
                </a:solidFill>
              </a:rPr>
              <a:t> 조건 </a:t>
            </a:r>
            <a:r>
              <a:rPr kumimoji="1" lang="en-US" altLang="ko-Kore-KR" dirty="0">
                <a:solidFill>
                  <a:schemeClr val="accent2"/>
                </a:solidFill>
              </a:rPr>
              <a:t>:</a:t>
            </a:r>
          </a:p>
          <a:p>
            <a:r>
              <a:rPr kumimoji="1" lang="en-US" altLang="ko-Kore-KR" dirty="0">
                <a:solidFill>
                  <a:schemeClr val="accent4"/>
                </a:solidFill>
              </a:rPr>
              <a:t>switch </a:t>
            </a:r>
            <a:r>
              <a:rPr kumimoji="1" lang="ko-Kore-KR" altLang="en-US" dirty="0">
                <a:solidFill>
                  <a:schemeClr val="accent4"/>
                </a:solidFill>
              </a:rPr>
              <a:t>식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en-US" altLang="ko-Kore-KR" dirty="0">
                <a:solidFill>
                  <a:srgbClr val="FF808A"/>
                </a:solidFill>
              </a:rPr>
              <a:t>() </a:t>
            </a:r>
            <a:r>
              <a:rPr kumimoji="1" lang="ko-Kore-KR" altLang="en-US" dirty="0"/>
              <a:t>대신 </a:t>
            </a:r>
            <a:r>
              <a:rPr kumimoji="1" lang="en-US" altLang="ko-Kore-KR" dirty="0"/>
              <a:t>switch </a:t>
            </a:r>
            <a:r>
              <a:rPr kumimoji="1" lang="ko-Kore-KR" altLang="en-US" dirty="0"/>
              <a:t>앞에 검사할 값</a:t>
            </a:r>
            <a:endParaRPr kumimoji="1" lang="en-US" altLang="ko-Kore-KR" dirty="0"/>
          </a:p>
          <a:p>
            <a:pPr lvl="1"/>
            <a:r>
              <a:rPr kumimoji="1" lang="en-US" altLang="ko-Kore-KR" dirty="0">
                <a:solidFill>
                  <a:srgbClr val="FF808A"/>
                </a:solidFill>
              </a:rPr>
              <a:t>case : </a:t>
            </a:r>
            <a:r>
              <a:rPr kumimoji="1" lang="en-US" altLang="ko-Kore-KR" dirty="0">
                <a:sym typeface="Wingdings" pitchFamily="2" charset="2"/>
              </a:rPr>
              <a:t> </a:t>
            </a:r>
            <a:r>
              <a:rPr kumimoji="1" lang="en-US" altLang="ko-Kore-KR" dirty="0">
                <a:solidFill>
                  <a:schemeClr val="accent2"/>
                </a:solidFill>
                <a:sym typeface="Wingdings" pitchFamily="2" charset="2"/>
              </a:rPr>
              <a:t>=&gt; </a:t>
            </a:r>
          </a:p>
          <a:p>
            <a:pPr lvl="1"/>
            <a:r>
              <a:rPr kumimoji="1" lang="en-US" altLang="ko-Kore-KR" dirty="0">
                <a:solidFill>
                  <a:srgbClr val="FF808A"/>
                </a:solidFill>
                <a:sym typeface="Wingdings" pitchFamily="2" charset="2"/>
              </a:rPr>
              <a:t>break</a:t>
            </a:r>
            <a:r>
              <a:rPr kumimoji="1" lang="ko-Kore-KR" altLang="en-US" dirty="0">
                <a:sym typeface="Wingdings" pitchFamily="2" charset="2"/>
              </a:rPr>
              <a:t>를 쓰지 않음</a:t>
            </a:r>
            <a:r>
              <a:rPr kumimoji="1" lang="en-US" altLang="ko-Kore-KR" dirty="0">
                <a:sym typeface="Wingdings" pitchFamily="2" charset="2"/>
              </a:rPr>
              <a:t>.</a:t>
            </a:r>
          </a:p>
          <a:p>
            <a:pPr lvl="1"/>
            <a:r>
              <a:rPr kumimoji="1" lang="en-US" altLang="ko-KR" dirty="0">
                <a:solidFill>
                  <a:srgbClr val="FF808A"/>
                </a:solidFill>
                <a:sym typeface="Wingdings" pitchFamily="2" charset="2"/>
              </a:rPr>
              <a:t>default</a:t>
            </a:r>
            <a:r>
              <a:rPr kumimoji="1" lang="en-US" altLang="ko-KR" dirty="0">
                <a:sym typeface="Wingdings" pitchFamily="2" charset="2"/>
              </a:rPr>
              <a:t>  </a:t>
            </a:r>
            <a:r>
              <a:rPr kumimoji="1" lang="en-US" altLang="ko-KR" dirty="0">
                <a:solidFill>
                  <a:schemeClr val="accent2"/>
                </a:solidFill>
                <a:sym typeface="Wingdings" pitchFamily="2" charset="2"/>
              </a:rPr>
              <a:t>_</a:t>
            </a:r>
          </a:p>
          <a:p>
            <a:pPr lvl="1"/>
            <a:r>
              <a:rPr kumimoji="1" lang="ko-Kore-KR" altLang="en-US" dirty="0">
                <a:sym typeface="Wingdings" pitchFamily="2" charset="2"/>
              </a:rPr>
              <a:t>각 </a:t>
            </a:r>
            <a:r>
              <a:rPr kumimoji="1" lang="en-US" altLang="ko-Kore-KR" dirty="0">
                <a:sym typeface="Wingdings" pitchFamily="2" charset="2"/>
              </a:rPr>
              <a:t>case</a:t>
            </a:r>
            <a:r>
              <a:rPr kumimoji="1" lang="ko-Kore-KR" altLang="en-US" dirty="0">
                <a:sym typeface="Wingdings" pitchFamily="2" charset="2"/>
              </a:rPr>
              <a:t>는 </a:t>
            </a:r>
            <a:r>
              <a:rPr kumimoji="1" lang="en-US" altLang="ko-KR" dirty="0">
                <a:solidFill>
                  <a:schemeClr val="accent2"/>
                </a:solidFill>
                <a:sym typeface="Wingdings" pitchFamily="2" charset="2"/>
              </a:rPr>
              <a:t>,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로 구분함</a:t>
            </a:r>
            <a:r>
              <a:rPr kumimoji="1" lang="en-US" altLang="ko-KR" dirty="0">
                <a:sym typeface="Wingdings" pitchFamily="2" charset="2"/>
              </a:rPr>
              <a:t>.</a:t>
            </a:r>
            <a:r>
              <a:rPr kumimoji="1" lang="en-US" altLang="ko-Kore-KR" dirty="0"/>
              <a:t> </a:t>
            </a:r>
          </a:p>
          <a:p>
            <a:pPr lvl="1"/>
            <a:r>
              <a:rPr kumimoji="1" lang="ko-Kore-KR" altLang="en-US" dirty="0">
                <a:solidFill>
                  <a:srgbClr val="FF808A"/>
                </a:solidFill>
              </a:rPr>
              <a:t>값을 반환함</a:t>
            </a:r>
            <a:r>
              <a:rPr kumimoji="1" lang="en-US" altLang="ko-Kore-KR" dirty="0">
                <a:solidFill>
                  <a:srgbClr val="FF808A"/>
                </a:solidFill>
              </a:rPr>
              <a:t>.</a:t>
            </a:r>
            <a:endParaRPr kumimoji="1" lang="ko-Kore-KR" altLang="en-US" dirty="0">
              <a:solidFill>
                <a:srgbClr val="FF808A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9CE709D-F15C-1778-71F4-D061371DE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조건문</a:t>
            </a:r>
          </a:p>
        </p:txBody>
      </p:sp>
    </p:spTree>
    <p:extLst>
      <p:ext uri="{BB962C8B-B14F-4D97-AF65-F5344CB8AC3E}">
        <p14:creationId xmlns:p14="http://schemas.microsoft.com/office/powerpoint/2010/main" val="2843900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4612AF6-6EF8-9973-94B7-C9BAD9B0EB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2185" y="1303338"/>
            <a:ext cx="4412905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13D422-D725-D000-1E88-64C58BA73D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accent4"/>
                </a:solidFill>
              </a:rPr>
              <a:t>while</a:t>
            </a:r>
          </a:p>
          <a:p>
            <a:pPr lvl="1"/>
            <a:r>
              <a:rPr kumimoji="1" lang="ko-Kore-KR" altLang="en-US" dirty="0"/>
              <a:t>조건이 참일때 동안 반복함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>
                <a:solidFill>
                  <a:schemeClr val="accent2"/>
                </a:solidFill>
              </a:rPr>
              <a:t>while(</a:t>
            </a:r>
            <a:r>
              <a:rPr kumimoji="1" lang="ko-Kore-KR" altLang="en-US" dirty="0">
                <a:solidFill>
                  <a:schemeClr val="accent2"/>
                </a:solidFill>
              </a:rPr>
              <a:t>조건식</a:t>
            </a:r>
            <a:r>
              <a:rPr kumimoji="1" lang="en-US" altLang="ko-Kore-KR" dirty="0">
                <a:solidFill>
                  <a:schemeClr val="accent2"/>
                </a:solidFill>
              </a:rPr>
              <a:t>){</a:t>
            </a:r>
            <a:r>
              <a:rPr kumimoji="1" lang="ko-Kore-KR" altLang="en-US" dirty="0">
                <a:solidFill>
                  <a:schemeClr val="accent2"/>
                </a:solidFill>
              </a:rPr>
              <a:t>반복할 코드</a:t>
            </a:r>
            <a:r>
              <a:rPr kumimoji="1" lang="en-US" altLang="ko-Kore-KR" dirty="0">
                <a:solidFill>
                  <a:schemeClr val="accent2"/>
                </a:solidFill>
              </a:rPr>
              <a:t>}</a:t>
            </a:r>
          </a:p>
          <a:p>
            <a:r>
              <a:rPr kumimoji="1" lang="en-US" altLang="ko-Kore-KR" dirty="0">
                <a:solidFill>
                  <a:schemeClr val="accent4"/>
                </a:solidFill>
              </a:rPr>
              <a:t>do while</a:t>
            </a:r>
          </a:p>
          <a:p>
            <a:pPr lvl="1"/>
            <a:r>
              <a:rPr kumimoji="1" lang="en-US" altLang="ko-Kore-KR" dirty="0"/>
              <a:t>while</a:t>
            </a:r>
            <a:r>
              <a:rPr kumimoji="1" lang="ko-Kore-KR" altLang="en-US" dirty="0"/>
              <a:t>과 기능은 동일하나 반드시 한번은 반복함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>
                <a:solidFill>
                  <a:schemeClr val="accent2"/>
                </a:solidFill>
              </a:rPr>
              <a:t>do{</a:t>
            </a:r>
            <a:r>
              <a:rPr kumimoji="1" lang="ko-Kore-KR" altLang="en-US" dirty="0">
                <a:solidFill>
                  <a:schemeClr val="accent2"/>
                </a:solidFill>
              </a:rPr>
              <a:t>반복할 코드</a:t>
            </a:r>
            <a:r>
              <a:rPr kumimoji="1" lang="en-US" altLang="ko-Kore-KR" dirty="0">
                <a:solidFill>
                  <a:schemeClr val="accent2"/>
                </a:solidFill>
              </a:rPr>
              <a:t>}while(</a:t>
            </a:r>
            <a:r>
              <a:rPr kumimoji="1" lang="ko-Kore-KR" altLang="en-US" dirty="0">
                <a:solidFill>
                  <a:schemeClr val="accent2"/>
                </a:solidFill>
              </a:rPr>
              <a:t>조건식</a:t>
            </a:r>
            <a:r>
              <a:rPr kumimoji="1" lang="en-US" altLang="ko-Kore-KR" dirty="0">
                <a:solidFill>
                  <a:schemeClr val="accent2"/>
                </a:solidFill>
              </a:rPr>
              <a:t>);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점프문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en-US" altLang="ko-Kore-KR" dirty="0">
                <a:solidFill>
                  <a:schemeClr val="accent2"/>
                </a:solidFill>
              </a:rPr>
              <a:t>break : </a:t>
            </a:r>
            <a:r>
              <a:rPr kumimoji="1" lang="ko-Kore-KR" altLang="en-US" dirty="0"/>
              <a:t>반복을 종료함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>
                <a:solidFill>
                  <a:schemeClr val="accent2"/>
                </a:solidFill>
              </a:rPr>
              <a:t>continue : </a:t>
            </a:r>
            <a:r>
              <a:rPr kumimoji="1" lang="ko-Kore-KR" altLang="en-US" dirty="0"/>
              <a:t>다음 반복으로 이동</a:t>
            </a:r>
            <a:r>
              <a:rPr kumimoji="1" lang="en-US" altLang="ko-Kore-KR" dirty="0"/>
              <a:t>.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3366E2A-F73B-30FD-45BB-E88F2DC2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반복문</a:t>
            </a:r>
          </a:p>
        </p:txBody>
      </p:sp>
    </p:spTree>
    <p:extLst>
      <p:ext uri="{BB962C8B-B14F-4D97-AF65-F5344CB8AC3E}">
        <p14:creationId xmlns:p14="http://schemas.microsoft.com/office/powerpoint/2010/main" val="4079807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AEC586-1F0F-AA38-BEF0-83651DC89E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9348" y="1303338"/>
            <a:ext cx="3798579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F298E5-E38B-6812-43E5-CCEF275D43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ore-KR" sz="2400" dirty="0">
                <a:solidFill>
                  <a:srgbClr val="FF808A"/>
                </a:solidFill>
              </a:rPr>
              <a:t>for(</a:t>
            </a:r>
            <a:r>
              <a:rPr kumimoji="1" lang="ko-Kore-KR" altLang="en-US" sz="2400" dirty="0">
                <a:solidFill>
                  <a:srgbClr val="FF808A"/>
                </a:solidFill>
              </a:rPr>
              <a:t>초기화식</a:t>
            </a:r>
            <a:r>
              <a:rPr kumimoji="1" lang="en-US" altLang="ko-Kore-KR" sz="2400" dirty="0">
                <a:solidFill>
                  <a:srgbClr val="FF808A"/>
                </a:solidFill>
              </a:rPr>
              <a:t>;</a:t>
            </a:r>
            <a:r>
              <a:rPr kumimoji="1" lang="ko-Kore-KR" altLang="en-US" sz="2400" dirty="0">
                <a:solidFill>
                  <a:srgbClr val="FF808A"/>
                </a:solidFill>
              </a:rPr>
              <a:t>조건식</a:t>
            </a:r>
            <a:r>
              <a:rPr kumimoji="1" lang="en-US" altLang="ko-Kore-KR" sz="2400" dirty="0">
                <a:solidFill>
                  <a:srgbClr val="FF808A"/>
                </a:solidFill>
              </a:rPr>
              <a:t>;</a:t>
            </a:r>
            <a:r>
              <a:rPr kumimoji="1" lang="ko-Kore-KR" altLang="en-US" sz="2400" dirty="0">
                <a:solidFill>
                  <a:srgbClr val="FF808A"/>
                </a:solidFill>
              </a:rPr>
              <a:t>반복식</a:t>
            </a:r>
            <a:r>
              <a:rPr kumimoji="1" lang="en-US" altLang="ko-Kore-KR" sz="2400" dirty="0">
                <a:solidFill>
                  <a:srgbClr val="FF808A"/>
                </a:solidFill>
              </a:rPr>
              <a:t>;)</a:t>
            </a:r>
            <a:r>
              <a:rPr kumimoji="1" lang="en-US" altLang="ko-KR" sz="2400" dirty="0">
                <a:solidFill>
                  <a:srgbClr val="FF808A"/>
                </a:solidFill>
              </a:rPr>
              <a:t>{</a:t>
            </a:r>
            <a:r>
              <a:rPr kumimoji="1" lang="ko-KR" altLang="en-US" sz="2400" dirty="0">
                <a:solidFill>
                  <a:srgbClr val="FF808A"/>
                </a:solidFill>
              </a:rPr>
              <a:t>반복코드</a:t>
            </a:r>
            <a:r>
              <a:rPr kumimoji="1" lang="en-US" altLang="ko-KR" sz="2400" dirty="0">
                <a:solidFill>
                  <a:srgbClr val="FF808A"/>
                </a:solidFill>
              </a:rPr>
              <a:t>}</a:t>
            </a:r>
          </a:p>
          <a:p>
            <a:pPr lvl="1"/>
            <a:r>
              <a:rPr kumimoji="1" lang="ko-Kore-KR" altLang="en-US" sz="2100" dirty="0">
                <a:solidFill>
                  <a:schemeClr val="accent4"/>
                </a:solidFill>
              </a:rPr>
              <a:t>초기화식</a:t>
            </a:r>
            <a:r>
              <a:rPr kumimoji="1" lang="ko-Kore-KR" altLang="en-US" sz="2100" dirty="0"/>
              <a:t> </a:t>
            </a:r>
            <a:r>
              <a:rPr kumimoji="1" lang="en-US" altLang="ko-Kore-KR" sz="2100" dirty="0"/>
              <a:t>: </a:t>
            </a:r>
            <a:r>
              <a:rPr kumimoji="1" lang="ko-Kore-KR" altLang="en-US" sz="2100" dirty="0"/>
              <a:t>단한번만 실행</a:t>
            </a:r>
            <a:endParaRPr kumimoji="1" lang="en-US" altLang="ko-Kore-KR" sz="2100" dirty="0"/>
          </a:p>
          <a:p>
            <a:pPr lvl="1"/>
            <a:r>
              <a:rPr kumimoji="1" lang="ko-Kore-KR" altLang="en-US" sz="2100" dirty="0">
                <a:solidFill>
                  <a:schemeClr val="accent4"/>
                </a:solidFill>
              </a:rPr>
              <a:t>조건식</a:t>
            </a:r>
            <a:r>
              <a:rPr kumimoji="1" lang="ko-Kore-KR" altLang="en-US" sz="2100" dirty="0"/>
              <a:t> </a:t>
            </a:r>
            <a:r>
              <a:rPr kumimoji="1" lang="en-US" altLang="ko-Kore-KR" sz="2100" dirty="0"/>
              <a:t>: </a:t>
            </a:r>
            <a:r>
              <a:rPr kumimoji="1" lang="ko-Kore-KR" altLang="en-US" sz="2100" dirty="0"/>
              <a:t>한번 반복 때마다 검사</a:t>
            </a:r>
            <a:r>
              <a:rPr kumimoji="1" lang="en-US" altLang="ko-Kore-KR" sz="2100" dirty="0"/>
              <a:t>, </a:t>
            </a:r>
            <a:r>
              <a:rPr kumimoji="1" lang="ko-Kore-KR" altLang="en-US" sz="2100" dirty="0"/>
              <a:t>참인 경우 반복 코드로 이동</a:t>
            </a:r>
            <a:r>
              <a:rPr kumimoji="1" lang="en-US" altLang="ko-Kore-KR" sz="2100" dirty="0"/>
              <a:t>, </a:t>
            </a:r>
            <a:r>
              <a:rPr kumimoji="1" lang="ko-Kore-KR" altLang="en-US" sz="2100" dirty="0"/>
              <a:t>거짓일 경우 종료</a:t>
            </a:r>
            <a:r>
              <a:rPr kumimoji="1" lang="en-US" altLang="ko-Kore-KR" sz="2100" dirty="0"/>
              <a:t>.</a:t>
            </a:r>
          </a:p>
          <a:p>
            <a:pPr lvl="1"/>
            <a:r>
              <a:rPr kumimoji="1" lang="ko-Kore-KR" altLang="en-US" sz="2100" dirty="0">
                <a:solidFill>
                  <a:schemeClr val="accent4"/>
                </a:solidFill>
              </a:rPr>
              <a:t>반복식</a:t>
            </a:r>
            <a:r>
              <a:rPr kumimoji="1" lang="ko-Kore-KR" altLang="en-US" sz="2100" dirty="0"/>
              <a:t> </a:t>
            </a:r>
            <a:r>
              <a:rPr kumimoji="1" lang="en-US" altLang="ko-Kore-KR" sz="2100" dirty="0"/>
              <a:t>: </a:t>
            </a:r>
            <a:r>
              <a:rPr kumimoji="1" lang="ko-Kore-KR" altLang="en-US" sz="2100" dirty="0"/>
              <a:t>반복 코드 실행 후 실행</a:t>
            </a:r>
            <a:r>
              <a:rPr kumimoji="1" lang="en-US" altLang="ko-Kore-KR" sz="2100" dirty="0"/>
              <a:t>.</a:t>
            </a:r>
          </a:p>
          <a:p>
            <a:r>
              <a:rPr kumimoji="1" lang="en-US" altLang="ko-KR" sz="2400" dirty="0"/>
              <a:t>for </a:t>
            </a:r>
            <a:r>
              <a:rPr kumimoji="1" lang="ko-KR" altLang="en-US" sz="2400" dirty="0"/>
              <a:t>문은 중첩해서도 사용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가능함</a:t>
            </a:r>
            <a:r>
              <a:rPr kumimoji="1" lang="en-US" altLang="ko-KR" sz="2400" dirty="0"/>
              <a:t>.</a:t>
            </a:r>
          </a:p>
          <a:p>
            <a:r>
              <a:rPr kumimoji="1" lang="en-US" altLang="ko-Kore-KR" sz="2400" dirty="0">
                <a:solidFill>
                  <a:srgbClr val="FF808A"/>
                </a:solidFill>
              </a:rPr>
              <a:t>foreach(</a:t>
            </a:r>
            <a:r>
              <a:rPr kumimoji="1" lang="ko-Kore-KR" altLang="en-US" sz="2400" dirty="0">
                <a:solidFill>
                  <a:srgbClr val="FF808A"/>
                </a:solidFill>
              </a:rPr>
              <a:t>데이터 타입 변수 </a:t>
            </a:r>
            <a:r>
              <a:rPr kumimoji="1" lang="en-US" altLang="ko-Kore-KR" sz="2400" dirty="0">
                <a:solidFill>
                  <a:srgbClr val="FF808A"/>
                </a:solidFill>
              </a:rPr>
              <a:t>in </a:t>
            </a:r>
            <a:r>
              <a:rPr kumimoji="1" lang="ko-Kore-KR" altLang="en-US" sz="2400" dirty="0">
                <a:solidFill>
                  <a:srgbClr val="FF808A"/>
                </a:solidFill>
              </a:rPr>
              <a:t>배열 또는 컬렉션</a:t>
            </a:r>
            <a:r>
              <a:rPr kumimoji="1" lang="en-US" altLang="ko-Kore-KR" sz="2400" dirty="0">
                <a:solidFill>
                  <a:srgbClr val="FF808A"/>
                </a:solidFill>
              </a:rPr>
              <a:t>){</a:t>
            </a:r>
            <a:r>
              <a:rPr kumimoji="1" lang="ko-Kore-KR" altLang="en-US" sz="2400" dirty="0">
                <a:solidFill>
                  <a:srgbClr val="FF808A"/>
                </a:solidFill>
              </a:rPr>
              <a:t>반복코드</a:t>
            </a:r>
            <a:r>
              <a:rPr kumimoji="1" lang="en-US" altLang="ko-Kore-KR" sz="2400" dirty="0">
                <a:solidFill>
                  <a:srgbClr val="FF808A"/>
                </a:solidFill>
              </a:rPr>
              <a:t>}</a:t>
            </a:r>
          </a:p>
          <a:p>
            <a:pPr lvl="1"/>
            <a:r>
              <a:rPr kumimoji="1" lang="ko-Kore-KR" altLang="en-US" sz="2100" dirty="0"/>
              <a:t>한번 반복 마다 배열 또는 컬렉션의 요소를 하나씩 꺼내서 변수에 넣고 반복 코드 실행</a:t>
            </a:r>
            <a:r>
              <a:rPr kumimoji="1" lang="en-US" altLang="ko-Kore-KR" sz="2100" dirty="0"/>
              <a:t>.</a:t>
            </a:r>
          </a:p>
          <a:p>
            <a:pPr lvl="1"/>
            <a:r>
              <a:rPr kumimoji="1" lang="ko-Kore-KR" altLang="en-US" sz="2100" dirty="0"/>
              <a:t>요소와 변수의 타입이 맞아야함</a:t>
            </a:r>
            <a:r>
              <a:rPr kumimoji="1" lang="en-US" altLang="ko-Kore-KR" sz="2100" dirty="0"/>
              <a:t>.</a:t>
            </a:r>
          </a:p>
          <a:p>
            <a:pPr lvl="1"/>
            <a:r>
              <a:rPr kumimoji="1" lang="ko-Kore-KR" altLang="en-US" sz="2100" dirty="0"/>
              <a:t>요소를 다 순회하면 반복 종료</a:t>
            </a:r>
            <a:r>
              <a:rPr kumimoji="1" lang="en-US" altLang="ko-Kore-KR" sz="2100" dirty="0"/>
              <a:t>.</a:t>
            </a:r>
            <a:endParaRPr kumimoji="1" lang="ko-Kore-KR" altLang="en-US" sz="21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C99A505-37F1-7815-C160-22969D034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반복문</a:t>
            </a:r>
          </a:p>
        </p:txBody>
      </p:sp>
    </p:spTree>
    <p:extLst>
      <p:ext uri="{BB962C8B-B14F-4D97-AF65-F5344CB8AC3E}">
        <p14:creationId xmlns:p14="http://schemas.microsoft.com/office/powerpoint/2010/main" val="4100054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522C2F2-C448-B5E8-6007-2A181279C0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6321" y="1303338"/>
            <a:ext cx="5344632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1DEAC-26E4-3599-7294-F390CDCFA8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kumimoji="1" lang="ko-KR" altLang="en-US" sz="2200" dirty="0"/>
              <a:t>메서드</a:t>
            </a:r>
            <a:r>
              <a:rPr kumimoji="1" lang="ko-Kore-KR" altLang="en-US" sz="2200" dirty="0"/>
              <a:t>는 클래스 내부의 함수를 뜻하는 것임</a:t>
            </a:r>
            <a:r>
              <a:rPr kumimoji="1" lang="en-US" altLang="ko-Kore-KR" sz="2200" dirty="0"/>
              <a:t>.</a:t>
            </a:r>
          </a:p>
          <a:p>
            <a:pPr lvl="1">
              <a:spcAft>
                <a:spcPts val="600"/>
              </a:spcAft>
            </a:pPr>
            <a:r>
              <a:rPr kumimoji="1" lang="ko-KR" altLang="en-US" sz="1900" dirty="0"/>
              <a:t>메서드</a:t>
            </a:r>
            <a:r>
              <a:rPr kumimoji="1" lang="ko-Kore-KR" altLang="en-US" sz="1900" dirty="0"/>
              <a:t>로 전달하는 변수를 매개변수라고 함</a:t>
            </a:r>
            <a:r>
              <a:rPr kumimoji="1" lang="en-US" altLang="ko-KR" sz="1900" dirty="0"/>
              <a:t>.</a:t>
            </a:r>
            <a:endParaRPr kumimoji="1" lang="en-US" altLang="ko-Kore-KR" sz="1900" dirty="0"/>
          </a:p>
          <a:p>
            <a:pPr>
              <a:spcAft>
                <a:spcPts val="600"/>
              </a:spcAft>
            </a:pPr>
            <a:r>
              <a:rPr kumimoji="1" lang="ko-Kore-KR" altLang="en-US" sz="2200" dirty="0"/>
              <a:t>선언</a:t>
            </a:r>
            <a:endParaRPr kumimoji="1" lang="en-US" altLang="ko-Kore-KR" sz="2200" dirty="0"/>
          </a:p>
          <a:p>
            <a:pPr lvl="1">
              <a:spcAft>
                <a:spcPts val="600"/>
              </a:spcAft>
            </a:pPr>
            <a:r>
              <a:rPr kumimoji="1" lang="en-US" altLang="ko-KR" sz="1900" dirty="0"/>
              <a:t>“</a:t>
            </a:r>
            <a:r>
              <a:rPr kumimoji="1" lang="ko-Kore-KR" altLang="en-US" sz="1900" dirty="0">
                <a:solidFill>
                  <a:srgbClr val="FF808A"/>
                </a:solidFill>
              </a:rPr>
              <a:t>접근지정자</a:t>
            </a:r>
            <a:r>
              <a:rPr kumimoji="1" lang="en-US" altLang="ko-Kore-KR" sz="1900" dirty="0">
                <a:solidFill>
                  <a:srgbClr val="FF808A"/>
                </a:solidFill>
              </a:rPr>
              <a:t> </a:t>
            </a:r>
            <a:r>
              <a:rPr kumimoji="1" lang="ko-Kore-KR" altLang="en-US" sz="1900" dirty="0">
                <a:solidFill>
                  <a:srgbClr val="FF808A"/>
                </a:solidFill>
              </a:rPr>
              <a:t>반환타입 이름</a:t>
            </a:r>
            <a:r>
              <a:rPr kumimoji="1" lang="en-US" altLang="ko-Kore-KR" sz="1900" dirty="0">
                <a:solidFill>
                  <a:srgbClr val="FF808A"/>
                </a:solidFill>
              </a:rPr>
              <a:t>(</a:t>
            </a:r>
            <a:r>
              <a:rPr kumimoji="1" lang="ko-Kore-KR" altLang="en-US" sz="1900" dirty="0">
                <a:solidFill>
                  <a:srgbClr val="FF808A"/>
                </a:solidFill>
              </a:rPr>
              <a:t>타입 변수</a:t>
            </a:r>
            <a:r>
              <a:rPr kumimoji="1" lang="en-US" altLang="ko-KR" sz="1900" dirty="0">
                <a:solidFill>
                  <a:srgbClr val="FF808A"/>
                </a:solidFill>
              </a:rPr>
              <a:t>){</a:t>
            </a:r>
            <a:r>
              <a:rPr kumimoji="1" lang="ko-KR" altLang="en-US" sz="1900" dirty="0">
                <a:solidFill>
                  <a:srgbClr val="FF808A"/>
                </a:solidFill>
              </a:rPr>
              <a:t>내용</a:t>
            </a:r>
            <a:r>
              <a:rPr kumimoji="1" lang="en-US" altLang="ko-KR" sz="1900" dirty="0">
                <a:solidFill>
                  <a:srgbClr val="FF808A"/>
                </a:solidFill>
              </a:rPr>
              <a:t>}</a:t>
            </a:r>
            <a:r>
              <a:rPr kumimoji="1" lang="en-US" altLang="ko-Kore-KR" sz="1900" dirty="0"/>
              <a:t>”</a:t>
            </a:r>
          </a:p>
          <a:p>
            <a:pPr>
              <a:spcAft>
                <a:spcPts val="600"/>
              </a:spcAft>
            </a:pPr>
            <a:r>
              <a:rPr kumimoji="1" lang="ko-Kore-KR" altLang="en-US" sz="2200" dirty="0"/>
              <a:t>호출</a:t>
            </a:r>
            <a:endParaRPr kumimoji="1" lang="en-US" altLang="ko-Kore-KR" sz="2200" dirty="0"/>
          </a:p>
          <a:p>
            <a:pPr lvl="1">
              <a:spcAft>
                <a:spcPts val="600"/>
              </a:spcAft>
            </a:pPr>
            <a:r>
              <a:rPr kumimoji="1" lang="en-US" altLang="ko-Kore-KR" sz="1900" dirty="0"/>
              <a:t>“</a:t>
            </a:r>
            <a:r>
              <a:rPr kumimoji="1" lang="ko-Kore-KR" altLang="en-US" sz="1900" dirty="0">
                <a:solidFill>
                  <a:srgbClr val="FF808A"/>
                </a:solidFill>
              </a:rPr>
              <a:t>이름</a:t>
            </a:r>
            <a:r>
              <a:rPr kumimoji="1" lang="en-US" altLang="ko-Kore-KR" sz="1900" dirty="0">
                <a:solidFill>
                  <a:srgbClr val="FF808A"/>
                </a:solidFill>
              </a:rPr>
              <a:t>(</a:t>
            </a:r>
            <a:r>
              <a:rPr kumimoji="1" lang="ko-Kore-KR" altLang="en-US" sz="1900" dirty="0">
                <a:solidFill>
                  <a:srgbClr val="FF808A"/>
                </a:solidFill>
              </a:rPr>
              <a:t>변수</a:t>
            </a:r>
            <a:r>
              <a:rPr kumimoji="1" lang="en-US" altLang="ko-KR" sz="1900" dirty="0">
                <a:solidFill>
                  <a:srgbClr val="FF808A"/>
                </a:solidFill>
              </a:rPr>
              <a:t>)</a:t>
            </a:r>
            <a:r>
              <a:rPr kumimoji="1" lang="en-US" altLang="ko-Kore-KR" sz="1900" dirty="0">
                <a:solidFill>
                  <a:srgbClr val="FF808A"/>
                </a:solidFill>
              </a:rPr>
              <a:t>” or “</a:t>
            </a:r>
            <a:r>
              <a:rPr kumimoji="1" lang="ko-Kore-KR" altLang="en-US" sz="1900" dirty="0">
                <a:solidFill>
                  <a:srgbClr val="FF808A"/>
                </a:solidFill>
              </a:rPr>
              <a:t>객체</a:t>
            </a:r>
            <a:r>
              <a:rPr kumimoji="1" lang="en-US" altLang="ko-Kore-KR" sz="1900" dirty="0">
                <a:solidFill>
                  <a:srgbClr val="FF808A"/>
                </a:solidFill>
              </a:rPr>
              <a:t>.</a:t>
            </a:r>
            <a:r>
              <a:rPr kumimoji="1" lang="ko-Kore-KR" altLang="en-US" sz="1900" dirty="0">
                <a:solidFill>
                  <a:srgbClr val="FF808A"/>
                </a:solidFill>
              </a:rPr>
              <a:t>이름</a:t>
            </a:r>
            <a:r>
              <a:rPr kumimoji="1" lang="en-US" altLang="ko-Kore-KR" sz="1900" dirty="0">
                <a:solidFill>
                  <a:srgbClr val="FF808A"/>
                </a:solidFill>
              </a:rPr>
              <a:t>(</a:t>
            </a:r>
            <a:r>
              <a:rPr kumimoji="1" lang="ko-Kore-KR" altLang="en-US" sz="1900" dirty="0">
                <a:solidFill>
                  <a:srgbClr val="FF808A"/>
                </a:solidFill>
              </a:rPr>
              <a:t>변수</a:t>
            </a:r>
            <a:r>
              <a:rPr kumimoji="1" lang="en-US" altLang="ko-KR" sz="1900" dirty="0">
                <a:solidFill>
                  <a:srgbClr val="FF808A"/>
                </a:solidFill>
              </a:rPr>
              <a:t>)</a:t>
            </a:r>
            <a:r>
              <a:rPr kumimoji="1" lang="en-US" altLang="ko-Kore-KR" sz="1900" dirty="0"/>
              <a:t>”</a:t>
            </a:r>
          </a:p>
          <a:p>
            <a:pPr>
              <a:spcAft>
                <a:spcPts val="600"/>
              </a:spcAft>
            </a:pPr>
            <a:r>
              <a:rPr kumimoji="1" lang="ko-Kore-KR" altLang="en-US" sz="2200" dirty="0"/>
              <a:t>함수의 내용에 </a:t>
            </a:r>
            <a:r>
              <a:rPr kumimoji="1" lang="en-US" altLang="ko-Kore-KR" sz="2200" dirty="0"/>
              <a:t>return</a:t>
            </a:r>
            <a:r>
              <a:rPr kumimoji="1" lang="ko-Kore-KR" altLang="en-US" sz="2200" dirty="0"/>
              <a:t>을 추가해 값을 반환할 수 있음</a:t>
            </a:r>
            <a:r>
              <a:rPr kumimoji="1" lang="en-US" altLang="ko-Kore-KR" sz="2200" dirty="0"/>
              <a:t>.</a:t>
            </a:r>
          </a:p>
          <a:p>
            <a:pPr lvl="1">
              <a:spcAft>
                <a:spcPts val="600"/>
              </a:spcAft>
            </a:pPr>
            <a:r>
              <a:rPr kumimoji="1" lang="en-US" altLang="ko-Kore-KR" sz="1900" dirty="0">
                <a:solidFill>
                  <a:schemeClr val="accent2"/>
                </a:solidFill>
              </a:rPr>
              <a:t>{return 10</a:t>
            </a:r>
            <a:r>
              <a:rPr kumimoji="1" lang="en-US" altLang="ko-KR" sz="1900" dirty="0">
                <a:solidFill>
                  <a:schemeClr val="accent2"/>
                </a:solidFill>
              </a:rPr>
              <a:t>;</a:t>
            </a:r>
            <a:r>
              <a:rPr kumimoji="1" lang="en-US" altLang="ko-Kore-KR" sz="1900" dirty="0">
                <a:solidFill>
                  <a:schemeClr val="accent2"/>
                </a:solidFill>
              </a:rPr>
              <a:t>} </a:t>
            </a:r>
            <a:r>
              <a:rPr kumimoji="1" lang="en-US" altLang="ko-KR" sz="1900" dirty="0"/>
              <a:t>// 10</a:t>
            </a:r>
            <a:r>
              <a:rPr kumimoji="1" lang="ko-KR" altLang="en-US" sz="1900" dirty="0"/>
              <a:t>을 반환</a:t>
            </a:r>
            <a:endParaRPr kumimoji="1" lang="en-US" altLang="ko-KR" sz="1900" dirty="0"/>
          </a:p>
          <a:p>
            <a:pPr lvl="1">
              <a:spcAft>
                <a:spcPts val="600"/>
              </a:spcAft>
            </a:pPr>
            <a:r>
              <a:rPr kumimoji="1" lang="ko-KR" altLang="en-US" sz="1900" dirty="0">
                <a:solidFill>
                  <a:srgbClr val="FF0000"/>
                </a:solidFill>
              </a:rPr>
              <a:t>단</a:t>
            </a:r>
            <a:r>
              <a:rPr kumimoji="1" lang="en-US" altLang="ko-KR" sz="1900" dirty="0">
                <a:solidFill>
                  <a:srgbClr val="FF0000"/>
                </a:solidFill>
              </a:rPr>
              <a:t>! </a:t>
            </a:r>
            <a:r>
              <a:rPr kumimoji="1" lang="ko-KR" altLang="en-US" sz="1900" dirty="0">
                <a:solidFill>
                  <a:srgbClr val="FF0000"/>
                </a:solidFill>
              </a:rPr>
              <a:t>반환 타입과 반환하는 값의 타입이 일치 해야함</a:t>
            </a:r>
            <a:r>
              <a:rPr kumimoji="1" lang="en-US" altLang="ko-KR" sz="1900" dirty="0">
                <a:solidFill>
                  <a:srgbClr val="FF0000"/>
                </a:solidFill>
              </a:rPr>
              <a:t>.</a:t>
            </a:r>
            <a:endParaRPr kumimoji="1" lang="en-US" altLang="ko-Kore-KR" sz="1900" dirty="0">
              <a:solidFill>
                <a:srgbClr val="FF0000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F02A4DF-8951-2678-2C1A-ABE8CB6E9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함수</a:t>
            </a:r>
            <a:r>
              <a:rPr kumimoji="1" lang="en-US" altLang="ko-Kore-KR" dirty="0"/>
              <a:t>(</a:t>
            </a:r>
            <a:r>
              <a:rPr kumimoji="1" lang="ko-KR" altLang="en-US" dirty="0"/>
              <a:t>메서드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66947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F43223-C936-2D5E-B7B5-062C368C32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1300" y="1377586"/>
            <a:ext cx="5654675" cy="513470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6D052A-0531-2971-2A43-948A5AAFF4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매개변수 전달을 </a:t>
            </a:r>
            <a:r>
              <a:rPr kumimoji="1" lang="ko-Kore-KR" altLang="en-US" dirty="0">
                <a:solidFill>
                  <a:schemeClr val="accent4"/>
                </a:solidFill>
              </a:rPr>
              <a:t>참조에 의한 전달</a:t>
            </a:r>
            <a:r>
              <a:rPr kumimoji="1" lang="ko-Kore-KR" altLang="en-US" dirty="0"/>
              <a:t>이 가능함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기존의 매개변수 전달은 원본의 복사가 넘어옴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함수 내부에서 전달 받은 매개변수의 내용을 조작할 수 있음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>
                <a:solidFill>
                  <a:srgbClr val="FF808A"/>
                </a:solidFill>
              </a:rPr>
              <a:t>ref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키워드로 사용 가능</a:t>
            </a:r>
            <a:r>
              <a:rPr kumimoji="1" lang="en-US" altLang="ko-Kore-KR" dirty="0"/>
              <a:t>.</a:t>
            </a:r>
          </a:p>
          <a:p>
            <a:r>
              <a:rPr kumimoji="1" lang="ko-KR" altLang="en-US" dirty="0"/>
              <a:t>메서드</a:t>
            </a:r>
            <a:r>
              <a:rPr kumimoji="1" lang="ko-Kore-KR" altLang="en-US" dirty="0"/>
              <a:t>의 </a:t>
            </a:r>
            <a:r>
              <a:rPr kumimoji="1" lang="en-US" altLang="ko-Kore-KR" dirty="0"/>
              <a:t>return </a:t>
            </a:r>
            <a:r>
              <a:rPr kumimoji="1" lang="ko-Kore-KR" altLang="en-US" dirty="0"/>
              <a:t>값도 참조로 전달 가능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/>
              <a:t>“</a:t>
            </a:r>
            <a:r>
              <a:rPr kumimoji="1" lang="ko-Kore-KR" altLang="en-US" dirty="0">
                <a:solidFill>
                  <a:srgbClr val="FF808A"/>
                </a:solidFill>
              </a:rPr>
              <a:t>타입 앞에 </a:t>
            </a:r>
            <a:r>
              <a:rPr kumimoji="1" lang="en-US" altLang="ko-Kore-KR" dirty="0">
                <a:solidFill>
                  <a:srgbClr val="FF808A"/>
                </a:solidFill>
              </a:rPr>
              <a:t>r</a:t>
            </a:r>
            <a:r>
              <a:rPr kumimoji="1" lang="en-US" altLang="ko-KR" dirty="0">
                <a:solidFill>
                  <a:srgbClr val="FF808A"/>
                </a:solidFill>
              </a:rPr>
              <a:t>ef</a:t>
            </a:r>
            <a:r>
              <a:rPr kumimoji="1" lang="en-US" altLang="ko-KR" dirty="0"/>
              <a:t>”, “</a:t>
            </a:r>
            <a:r>
              <a:rPr kumimoji="1" lang="en-US" altLang="ko-KR" dirty="0">
                <a:solidFill>
                  <a:srgbClr val="FF808A"/>
                </a:solidFill>
              </a:rPr>
              <a:t>return </a:t>
            </a:r>
            <a:r>
              <a:rPr kumimoji="1" lang="ko-KR" altLang="en-US" dirty="0">
                <a:solidFill>
                  <a:srgbClr val="FF808A"/>
                </a:solidFill>
              </a:rPr>
              <a:t>뒤에 </a:t>
            </a:r>
            <a:r>
              <a:rPr kumimoji="1" lang="en-US" altLang="ko-KR" dirty="0">
                <a:solidFill>
                  <a:srgbClr val="FF808A"/>
                </a:solidFill>
              </a:rPr>
              <a:t>ref</a:t>
            </a:r>
            <a:r>
              <a:rPr kumimoji="1" lang="en-US" altLang="ko-KR" dirty="0"/>
              <a:t>”</a:t>
            </a:r>
            <a:r>
              <a:rPr kumimoji="1" lang="ko-KR" altLang="en-US" dirty="0"/>
              <a:t>를 붙여 주면 됨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lvl="1"/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28C9C63-A4B6-3511-FFAD-58B025654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함수</a:t>
            </a:r>
            <a:r>
              <a:rPr kumimoji="1" lang="en-US" altLang="ko-Kore-KR" dirty="0"/>
              <a:t>(</a:t>
            </a:r>
            <a:r>
              <a:rPr kumimoji="1" lang="ko-KR" altLang="en-US" dirty="0"/>
              <a:t>메서드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7242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2FF78E8-94A9-19C3-5742-1DFD73A038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32336" y="1328838"/>
            <a:ext cx="5272602" cy="5232199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D36A1-EDF3-9B0F-7A51-45CEE1B2F1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chemeClr val="accent4"/>
                </a:solidFill>
              </a:rPr>
              <a:t>가변 매개변수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en-US" altLang="ko-KR" dirty="0"/>
              <a:t>“</a:t>
            </a:r>
            <a:r>
              <a:rPr kumimoji="1" lang="en-US" altLang="ko-Kore-KR" dirty="0">
                <a:solidFill>
                  <a:srgbClr val="FF808A"/>
                </a:solidFill>
              </a:rPr>
              <a:t>(params </a:t>
            </a:r>
            <a:r>
              <a:rPr kumimoji="1" lang="ko-Kore-KR" altLang="en-US" dirty="0">
                <a:solidFill>
                  <a:srgbClr val="FF808A"/>
                </a:solidFill>
              </a:rPr>
              <a:t>타입</a:t>
            </a:r>
            <a:r>
              <a:rPr kumimoji="1" lang="en-US" altLang="ko-Kore-KR" dirty="0">
                <a:solidFill>
                  <a:srgbClr val="FF808A"/>
                </a:solidFill>
              </a:rPr>
              <a:t>[</a:t>
            </a:r>
            <a:r>
              <a:rPr kumimoji="1" lang="en-US" altLang="ko-KR" dirty="0">
                <a:solidFill>
                  <a:srgbClr val="FF808A"/>
                </a:solidFill>
              </a:rPr>
              <a:t>] </a:t>
            </a:r>
            <a:r>
              <a:rPr kumimoji="1" lang="ko-KR" altLang="en-US" dirty="0">
                <a:solidFill>
                  <a:srgbClr val="FF808A"/>
                </a:solidFill>
              </a:rPr>
              <a:t>이름</a:t>
            </a:r>
            <a:r>
              <a:rPr kumimoji="1" lang="en-US" altLang="ko-Kore-KR" dirty="0">
                <a:solidFill>
                  <a:srgbClr val="FF808A"/>
                </a:solidFill>
              </a:rPr>
              <a:t>)</a:t>
            </a:r>
            <a:r>
              <a:rPr kumimoji="1" lang="en-US" altLang="ko-KR" dirty="0"/>
              <a:t>”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으로 설정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전달되는 매개변수들은 배열에 담김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명시된 매개변수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en-US" altLang="ko-Kore-KR" dirty="0"/>
              <a:t>ex) “</a:t>
            </a:r>
            <a:r>
              <a:rPr kumimoji="1" lang="en-US" altLang="ko-Kore-KR" dirty="0">
                <a:solidFill>
                  <a:srgbClr val="01A5AB"/>
                </a:solidFill>
              </a:rPr>
              <a:t>void method(int n, int m)</a:t>
            </a:r>
            <a:r>
              <a:rPr kumimoji="1" lang="en-US" altLang="ko-Kore-KR" dirty="0"/>
              <a:t>”</a:t>
            </a:r>
            <a:r>
              <a:rPr kumimoji="1" lang="ko-Kore-KR" altLang="en-US" dirty="0"/>
              <a:t>로 선언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호출 시 </a:t>
            </a:r>
            <a:r>
              <a:rPr kumimoji="1" lang="en-US" altLang="ko-Kore-KR" dirty="0"/>
              <a:t>“</a:t>
            </a:r>
            <a:r>
              <a:rPr kumimoji="1" lang="en-US" altLang="ko-Kore-KR" dirty="0">
                <a:solidFill>
                  <a:srgbClr val="01A5AB"/>
                </a:solidFill>
              </a:rPr>
              <a:t>method(n:10,m:20)</a:t>
            </a:r>
            <a:r>
              <a:rPr kumimoji="1" lang="en-US" altLang="ko-KR" dirty="0"/>
              <a:t>” </a:t>
            </a:r>
            <a:r>
              <a:rPr kumimoji="1" lang="ko-KR" altLang="en-US" dirty="0"/>
              <a:t>이렇게 호출 시 </a:t>
            </a:r>
            <a:r>
              <a:rPr kumimoji="1" lang="en-US" altLang="ko-KR" dirty="0"/>
              <a:t>n</a:t>
            </a:r>
            <a:r>
              <a:rPr kumimoji="1" lang="ko-KR" altLang="en-US" dirty="0"/>
              <a:t>에는 </a:t>
            </a:r>
            <a:r>
              <a:rPr kumimoji="1" lang="en-US" altLang="ko-KR" dirty="0"/>
              <a:t>10, m</a:t>
            </a:r>
            <a:r>
              <a:rPr kumimoji="1" lang="ko-KR" altLang="en-US" dirty="0"/>
              <a:t>에는 </a:t>
            </a:r>
            <a:r>
              <a:rPr kumimoji="1" lang="en-US" altLang="ko-KR" dirty="0"/>
              <a:t>20 </a:t>
            </a:r>
            <a:r>
              <a:rPr kumimoji="1" lang="ko-KR" altLang="en-US" dirty="0"/>
              <a:t>전달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디폴트 매개변수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en-US" altLang="ko-KR" dirty="0"/>
              <a:t>“</a:t>
            </a:r>
            <a:r>
              <a:rPr kumimoji="1" lang="en-US" altLang="ko-Kore-KR" dirty="0">
                <a:solidFill>
                  <a:srgbClr val="FF808A"/>
                </a:solidFill>
              </a:rPr>
              <a:t>(int n, int a = 10)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이렇게 기본값을 함수 선언 시 설정하면 매개변수를 전달 하지 않으면 </a:t>
            </a:r>
            <a:r>
              <a:rPr kumimoji="1" lang="en-US" altLang="ko-KR" dirty="0"/>
              <a:t>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10</a:t>
            </a:r>
            <a:r>
              <a:rPr kumimoji="1" lang="ko-KR" altLang="en-US" dirty="0"/>
              <a:t>으로 초기화됨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3240C84-2710-7EF9-DD0A-CDA242A3E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함수</a:t>
            </a:r>
            <a:r>
              <a:rPr kumimoji="1" lang="en-US" altLang="ko-Kore-KR" dirty="0"/>
              <a:t>(</a:t>
            </a:r>
            <a:r>
              <a:rPr kumimoji="1" lang="ko-KR" altLang="en-US" dirty="0"/>
              <a:t>메서드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894349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BE94C7C-267A-C1EC-C084-D895CA0D9F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4409" y="1303338"/>
            <a:ext cx="4528457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6A7D9-8C7B-4230-766D-38FEB1167C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무명함수로 함수의 이름이 존재하지 않고 매개변수로 함수를 전달하거나 인터페이스의 추상 </a:t>
            </a:r>
            <a:r>
              <a:rPr kumimoji="1" lang="ko-KR" altLang="en-US" dirty="0"/>
              <a:t>메서드</a:t>
            </a:r>
            <a:r>
              <a:rPr kumimoji="1" lang="ko-Kore-KR" altLang="en-US" dirty="0"/>
              <a:t> 등을 구체화 하는 등에 쓰임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>
                <a:solidFill>
                  <a:srgbClr val="FF808A"/>
                </a:solidFill>
              </a:rPr>
              <a:t>(</a:t>
            </a:r>
            <a:r>
              <a:rPr kumimoji="1" lang="ko-Kore-KR" altLang="en-US" dirty="0">
                <a:solidFill>
                  <a:srgbClr val="FF808A"/>
                </a:solidFill>
              </a:rPr>
              <a:t>매개변수들</a:t>
            </a:r>
            <a:r>
              <a:rPr kumimoji="1" lang="en-US" altLang="ko-Kore-KR" dirty="0">
                <a:solidFill>
                  <a:srgbClr val="FF808A"/>
                </a:solidFill>
              </a:rPr>
              <a:t>) </a:t>
            </a:r>
            <a:r>
              <a:rPr kumimoji="1" lang="en-US" altLang="ko-KR" dirty="0">
                <a:solidFill>
                  <a:srgbClr val="FF808A"/>
                </a:solidFill>
              </a:rPr>
              <a:t>=&gt; </a:t>
            </a:r>
            <a:r>
              <a:rPr kumimoji="1" lang="ko-KR" altLang="en-US" dirty="0">
                <a:solidFill>
                  <a:srgbClr val="FF808A"/>
                </a:solidFill>
              </a:rPr>
              <a:t>식</a:t>
            </a:r>
            <a:r>
              <a:rPr kumimoji="1" lang="en-US" altLang="ko-KR" dirty="0">
                <a:solidFill>
                  <a:srgbClr val="FF808A"/>
                </a:solidFill>
              </a:rPr>
              <a:t>;</a:t>
            </a:r>
          </a:p>
          <a:p>
            <a:pPr lvl="1"/>
            <a:r>
              <a:rPr kumimoji="1" lang="en-US" altLang="ko-Kore-KR" dirty="0"/>
              <a:t>ex) </a:t>
            </a:r>
            <a:r>
              <a:rPr kumimoji="1" lang="en-US" altLang="ko-Kore-KR" dirty="0">
                <a:solidFill>
                  <a:srgbClr val="01A5AB"/>
                </a:solidFill>
              </a:rPr>
              <a:t>(int n, int m) =&gt; n+m;</a:t>
            </a:r>
          </a:p>
          <a:p>
            <a:pPr lvl="1"/>
            <a:r>
              <a:rPr kumimoji="1" lang="en-US" altLang="ko-Kore-KR" dirty="0"/>
              <a:t>ex) </a:t>
            </a:r>
            <a:r>
              <a:rPr kumimoji="1" lang="en-US" altLang="ko-Kore-KR" dirty="0">
                <a:solidFill>
                  <a:srgbClr val="01A5AB"/>
                </a:solidFill>
              </a:rPr>
              <a:t>(int n, int m) =&gt; {</a:t>
            </a:r>
          </a:p>
          <a:p>
            <a:pPr marL="714375" lvl="2" indent="0">
              <a:buNone/>
            </a:pPr>
            <a:r>
              <a:rPr kumimoji="1" lang="en-US" altLang="ko-Kore-KR" dirty="0">
                <a:solidFill>
                  <a:srgbClr val="01A5AB"/>
                </a:solidFill>
              </a:rPr>
              <a:t>	return n*m;</a:t>
            </a:r>
          </a:p>
          <a:p>
            <a:pPr lvl="1"/>
            <a:r>
              <a:rPr kumimoji="1" lang="en-US" altLang="ko-Kore-KR" dirty="0">
                <a:solidFill>
                  <a:srgbClr val="01A5AB"/>
                </a:solidFill>
              </a:rPr>
              <a:t>};</a:t>
            </a:r>
            <a:endParaRPr kumimoji="1" lang="ko-Kore-KR" altLang="en-US" dirty="0">
              <a:solidFill>
                <a:srgbClr val="01A5AB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C100A32-EC85-D417-7A77-EC624DDC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람다식</a:t>
            </a:r>
          </a:p>
        </p:txBody>
      </p:sp>
    </p:spTree>
    <p:extLst>
      <p:ext uri="{BB962C8B-B14F-4D97-AF65-F5344CB8AC3E}">
        <p14:creationId xmlns:p14="http://schemas.microsoft.com/office/powerpoint/2010/main" val="3670931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D73D80C-17D4-4B99-0811-BA0305C49F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1298" y="1303338"/>
            <a:ext cx="4134678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1125F-FD5D-DE44-D730-B5B7B81F3B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ore-KR" dirty="0"/>
              <a:t>C#</a:t>
            </a:r>
            <a:r>
              <a:rPr kumimoji="1" lang="ko-Kore-KR" altLang="en-US" dirty="0"/>
              <a:t>은 객체 지향 언어로 클래스로 객체를 만들어 사용할 수 있음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>
                <a:solidFill>
                  <a:schemeClr val="accent4"/>
                </a:solidFill>
              </a:rPr>
              <a:t>클래스 생성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2"/>
            <a:r>
              <a:rPr kumimoji="1" lang="en-US" altLang="ko-Kore-KR" dirty="0">
                <a:solidFill>
                  <a:schemeClr val="accent2"/>
                </a:solidFill>
              </a:rPr>
              <a:t>class </a:t>
            </a:r>
            <a:r>
              <a:rPr kumimoji="1" lang="ko-Kore-KR" altLang="en-US" dirty="0">
                <a:solidFill>
                  <a:schemeClr val="accent2"/>
                </a:solidFill>
              </a:rPr>
              <a:t>이름</a:t>
            </a:r>
            <a:r>
              <a:rPr kumimoji="1" lang="en-US" altLang="ko-Kore-KR" dirty="0">
                <a:solidFill>
                  <a:schemeClr val="accent2"/>
                </a:solidFill>
              </a:rPr>
              <a:t>{</a:t>
            </a:r>
          </a:p>
          <a:p>
            <a:pPr lvl="2"/>
            <a:r>
              <a:rPr kumimoji="1" lang="ko-KR" altLang="en-US" dirty="0">
                <a:solidFill>
                  <a:schemeClr val="accent2"/>
                </a:solidFill>
              </a:rPr>
              <a:t>한정자 타입 필드 명</a:t>
            </a:r>
            <a:r>
              <a:rPr kumimoji="1" lang="en-US" altLang="ko-KR" dirty="0">
                <a:solidFill>
                  <a:schemeClr val="accent2"/>
                </a:solidFill>
              </a:rPr>
              <a:t>;</a:t>
            </a:r>
          </a:p>
          <a:p>
            <a:pPr lvl="2"/>
            <a:r>
              <a:rPr kumimoji="1" lang="ko-KR" altLang="en-US" dirty="0">
                <a:solidFill>
                  <a:schemeClr val="accent2"/>
                </a:solidFill>
              </a:rPr>
              <a:t>한정자 반환 타입 메서드 명</a:t>
            </a:r>
            <a:r>
              <a:rPr kumimoji="1" lang="en-US" altLang="ko-KR" dirty="0">
                <a:solidFill>
                  <a:schemeClr val="accent2"/>
                </a:solidFill>
              </a:rPr>
              <a:t>(~){~}</a:t>
            </a:r>
          </a:p>
          <a:p>
            <a:pPr lvl="2"/>
            <a:r>
              <a:rPr kumimoji="1" lang="en-US" altLang="ko-KR" dirty="0">
                <a:solidFill>
                  <a:schemeClr val="accent2"/>
                </a:solidFill>
              </a:rPr>
              <a:t>}</a:t>
            </a:r>
            <a:endParaRPr kumimoji="1" lang="en-US" altLang="ko-Kore-KR" dirty="0">
              <a:solidFill>
                <a:schemeClr val="accent2"/>
              </a:solidFill>
            </a:endParaRPr>
          </a:p>
          <a:p>
            <a:pPr lvl="1"/>
            <a:r>
              <a:rPr kumimoji="1" lang="ko-Kore-KR" altLang="en-US" dirty="0">
                <a:solidFill>
                  <a:schemeClr val="accent4"/>
                </a:solidFill>
              </a:rPr>
              <a:t>객체 생성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2"/>
            <a:r>
              <a:rPr kumimoji="1" lang="ko-Kore-KR" altLang="en-US" dirty="0">
                <a:solidFill>
                  <a:schemeClr val="accent2"/>
                </a:solidFill>
              </a:rPr>
              <a:t>타입 객체명 </a:t>
            </a:r>
            <a:r>
              <a:rPr kumimoji="1" lang="en-US" altLang="ko-Kore-KR" dirty="0">
                <a:solidFill>
                  <a:schemeClr val="accent2"/>
                </a:solidFill>
              </a:rPr>
              <a:t>= new </a:t>
            </a:r>
            <a:r>
              <a:rPr kumimoji="1" lang="ko-Kore-KR" altLang="en-US" dirty="0">
                <a:solidFill>
                  <a:schemeClr val="accent2"/>
                </a:solidFill>
              </a:rPr>
              <a:t>객체</a:t>
            </a:r>
            <a:r>
              <a:rPr kumimoji="1" lang="en-US" altLang="ko-Kore-KR" dirty="0">
                <a:solidFill>
                  <a:schemeClr val="accent2"/>
                </a:solidFill>
              </a:rPr>
              <a:t>(</a:t>
            </a:r>
            <a:r>
              <a:rPr kumimoji="1" lang="en-US" altLang="ko-KR" dirty="0">
                <a:solidFill>
                  <a:schemeClr val="accent2"/>
                </a:solidFill>
              </a:rPr>
              <a:t>);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902A822-76B3-9FF5-868D-985497B9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2626229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ED9853-B122-DF7D-77B9-2A481B980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CLR</a:t>
            </a:r>
            <a:r>
              <a:rPr kumimoji="1" lang="ko-Kore-KR" altLang="en-US" dirty="0"/>
              <a:t>에 대하여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6D0F70-9A83-93F3-6B60-5C315C9A8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</a:t>
            </a:fld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9EC68D-ED0E-D049-563E-7983804D8D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ko-Kore-KR" dirty="0"/>
              <a:t>C#</a:t>
            </a:r>
            <a:r>
              <a:rPr kumimoji="1" lang="ko-Kore-KR" altLang="en-US" dirty="0"/>
              <a:t>으로 만든 프로그램은 </a:t>
            </a:r>
            <a:r>
              <a:rPr kumimoji="1" lang="en-US" altLang="ko-Kore-KR" dirty="0">
                <a:solidFill>
                  <a:schemeClr val="accent3"/>
                </a:solidFill>
              </a:rPr>
              <a:t>CLR(Common Language Runtime)</a:t>
            </a:r>
            <a:r>
              <a:rPr kumimoji="1" lang="ko-Kore-KR" altLang="en-US" dirty="0"/>
              <a:t>위에서 실행됨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/>
              <a:t>Java</a:t>
            </a:r>
            <a:r>
              <a:rPr kumimoji="1" lang="ko-Kore-KR" altLang="en-US" dirty="0"/>
              <a:t>의 </a:t>
            </a:r>
            <a:r>
              <a:rPr kumimoji="1" lang="en-US" altLang="ko-Kore-KR" dirty="0"/>
              <a:t>JVM</a:t>
            </a:r>
            <a:r>
              <a:rPr kumimoji="1" lang="ko-Kore-KR" altLang="en-US" dirty="0"/>
              <a:t>과 비슷한 역할을 함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/>
              <a:t>C#</a:t>
            </a:r>
            <a:r>
              <a:rPr kumimoji="1" lang="ko-Kore-KR" altLang="en-US" dirty="0"/>
              <a:t> 컴파일러가 만든 실행 파일</a:t>
            </a:r>
            <a:r>
              <a:rPr kumimoji="1" lang="en-US" altLang="ko-Kore-KR" dirty="0">
                <a:solidFill>
                  <a:schemeClr val="accent4"/>
                </a:solidFill>
              </a:rPr>
              <a:t>(IL: Intermediate Language</a:t>
            </a:r>
            <a:r>
              <a:rPr kumimoji="1" lang="en-US" altLang="ko-KR" dirty="0">
                <a:solidFill>
                  <a:schemeClr val="accent4"/>
                </a:solidFill>
              </a:rPr>
              <a:t>)</a:t>
            </a:r>
            <a:r>
              <a:rPr kumimoji="1" lang="ko-KR" altLang="en-US" dirty="0"/>
              <a:t>이라는 중간 언어로 작성된 파일임</a:t>
            </a:r>
            <a:r>
              <a:rPr kumimoji="1" lang="en-US" altLang="ko-KR" dirty="0"/>
              <a:t>.</a:t>
            </a:r>
          </a:p>
          <a:p>
            <a:pPr lvl="2"/>
            <a:r>
              <a:rPr kumimoji="1" lang="ko-KR" altLang="en-US" dirty="0"/>
              <a:t>하드웨어가 이해할 수 없는 코드 파일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ore-KR" dirty="0"/>
              <a:t>CLR</a:t>
            </a:r>
            <a:r>
              <a:rPr kumimoji="1" lang="ko-Kore-KR" altLang="en-US" dirty="0"/>
              <a:t>은 </a:t>
            </a:r>
            <a:r>
              <a:rPr kumimoji="1" lang="en-US" altLang="ko-Kore-KR" dirty="0"/>
              <a:t>IL </a:t>
            </a:r>
            <a:r>
              <a:rPr kumimoji="1" lang="ko-Kore-KR" altLang="en-US" dirty="0"/>
              <a:t>파일을 읽어서 </a:t>
            </a:r>
            <a:r>
              <a:rPr kumimoji="1" lang="en-US" altLang="ko-Kore-KR" dirty="0"/>
              <a:t>Native Code</a:t>
            </a:r>
            <a:r>
              <a:rPr kumimoji="1" lang="ko-Kore-KR" altLang="en-US" dirty="0"/>
              <a:t>로 컴파일 후 실행</a:t>
            </a:r>
            <a:r>
              <a:rPr kumimoji="1" lang="en-US" altLang="ko-Kore-KR" dirty="0"/>
              <a:t>.</a:t>
            </a:r>
          </a:p>
          <a:p>
            <a:pPr lvl="2"/>
            <a:r>
              <a:rPr kumimoji="1" lang="en-US" altLang="ko-KR" dirty="0">
                <a:solidFill>
                  <a:schemeClr val="accent4"/>
                </a:solidFill>
                <a:sym typeface="Wingdings" pitchFamily="2" charset="2"/>
              </a:rPr>
              <a:t>JIT(Just In Time) Compile</a:t>
            </a:r>
            <a:r>
              <a:rPr kumimoji="1" lang="ko-KR" altLang="en-US" dirty="0">
                <a:sym typeface="Wingdings" pitchFamily="2" charset="2"/>
              </a:rPr>
              <a:t>이라 부름</a:t>
            </a:r>
            <a:r>
              <a:rPr kumimoji="1" lang="en-US" altLang="ko-KR" dirty="0">
                <a:sym typeface="Wingdings" pitchFamily="2" charset="2"/>
              </a:rPr>
              <a:t> == </a:t>
            </a:r>
            <a:r>
              <a:rPr kumimoji="1" lang="ko-KR" altLang="en-US" dirty="0">
                <a:solidFill>
                  <a:schemeClr val="accent4"/>
                </a:solidFill>
                <a:sym typeface="Wingdings" pitchFamily="2" charset="2"/>
              </a:rPr>
              <a:t>적시 컴파일</a:t>
            </a:r>
            <a:endParaRPr kumimoji="1" lang="en-US" altLang="ko-KR" dirty="0">
              <a:solidFill>
                <a:schemeClr val="accent4"/>
              </a:solidFill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CLR</a:t>
            </a:r>
            <a:r>
              <a:rPr kumimoji="1" lang="ko-KR" altLang="en-US" dirty="0">
                <a:sym typeface="Wingdings" pitchFamily="2" charset="2"/>
              </a:rPr>
              <a:t>은 </a:t>
            </a:r>
            <a:r>
              <a:rPr kumimoji="1" lang="en-US" altLang="ko-KR" dirty="0">
                <a:sym typeface="Wingdings" pitchFamily="2" charset="2"/>
              </a:rPr>
              <a:t>C# </a:t>
            </a:r>
            <a:r>
              <a:rPr kumimoji="1" lang="ko-KR" altLang="en-US" dirty="0">
                <a:sym typeface="Wingdings" pitchFamily="2" charset="2"/>
              </a:rPr>
              <a:t>뿐만 아니라 다른 언어도 지원하도록 설계됨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pPr lvl="1"/>
            <a:r>
              <a:rPr kumimoji="1" lang="ko-KR" altLang="en-US" dirty="0">
                <a:sym typeface="Wingdings" pitchFamily="2" charset="2"/>
              </a:rPr>
              <a:t>각 </a:t>
            </a:r>
            <a:r>
              <a:rPr kumimoji="1" lang="ko-KR" altLang="en-US" dirty="0">
                <a:solidFill>
                  <a:schemeClr val="accent2"/>
                </a:solidFill>
                <a:sym typeface="Wingdings" pitchFamily="2" charset="2"/>
              </a:rPr>
              <a:t>플랫폼에 최적화된 </a:t>
            </a:r>
            <a:r>
              <a:rPr kumimoji="1" lang="en-US" altLang="ko-KR" dirty="0">
                <a:solidFill>
                  <a:schemeClr val="accent2"/>
                </a:solidFill>
                <a:sym typeface="Wingdings" pitchFamily="2" charset="2"/>
              </a:rPr>
              <a:t>Native Code</a:t>
            </a:r>
            <a:r>
              <a:rPr kumimoji="1" lang="ko-KR" altLang="en-US" dirty="0">
                <a:sym typeface="Wingdings" pitchFamily="2" charset="2"/>
              </a:rPr>
              <a:t>를 만들어 냄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accent2"/>
                </a:solidFill>
                <a:sym typeface="Wingdings" pitchFamily="2" charset="2"/>
              </a:rPr>
              <a:t>컴파일 비용에 부담</a:t>
            </a:r>
            <a:r>
              <a:rPr kumimoji="1" lang="ko-KR" altLang="en-US" dirty="0">
                <a:sym typeface="Wingdings" pitchFamily="2" charset="2"/>
              </a:rPr>
              <a:t>이 있음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pPr lvl="1"/>
            <a:r>
              <a:rPr kumimoji="1" lang="ko-KR" altLang="en-US" dirty="0">
                <a:sym typeface="Wingdings" pitchFamily="2" charset="2"/>
              </a:rPr>
              <a:t>예외 처리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기능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언어간 상속 지원</a:t>
            </a:r>
            <a:r>
              <a:rPr kumimoji="1" lang="en-US" altLang="ko-KR" dirty="0">
                <a:sym typeface="Wingdings" pitchFamily="2" charset="2"/>
              </a:rPr>
              <a:t>, COM</a:t>
            </a:r>
            <a:r>
              <a:rPr kumimoji="1" lang="ko-KR" altLang="en-US" dirty="0">
                <a:sym typeface="Wingdings" pitchFamily="2" charset="2"/>
              </a:rPr>
              <a:t>과의 상호 운영성 지원 등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b="1" dirty="0">
                <a:solidFill>
                  <a:srgbClr val="FF0000"/>
                </a:solidFill>
                <a:sym typeface="Wingdings" pitchFamily="2" charset="2"/>
              </a:rPr>
              <a:t>Garbage Collection</a:t>
            </a:r>
            <a:r>
              <a:rPr kumimoji="1" lang="ko-KR" altLang="en-US" dirty="0">
                <a:sym typeface="Wingdings" pitchFamily="2" charset="2"/>
              </a:rPr>
              <a:t>을 지원함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pPr lvl="2"/>
            <a:endParaRPr kumimoji="1" lang="en-US" altLang="ko-KR" dirty="0">
              <a:sym typeface="Wingdings" pitchFamily="2" charset="2"/>
            </a:endParaRPr>
          </a:p>
          <a:p>
            <a:pPr lvl="1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57526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9014A-B8CB-1401-E7DD-34EA0FD2E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접근 한정자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지정자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5DC30E1-1DA9-849C-BE60-C78994786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30</a:t>
            </a:fld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D16628-F1D1-A5DA-572B-2B383D4803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ko-Kore-KR" sz="2200" dirty="0">
                <a:solidFill>
                  <a:schemeClr val="accent4"/>
                </a:solidFill>
              </a:rPr>
              <a:t>public</a:t>
            </a:r>
          </a:p>
          <a:p>
            <a:pPr lvl="1"/>
            <a:r>
              <a:rPr kumimoji="1" lang="ko-Kore-KR" altLang="en-US" sz="1800" dirty="0"/>
              <a:t>클래스 내</a:t>
            </a:r>
            <a:r>
              <a:rPr kumimoji="1" lang="en-US" altLang="ko-Kore-KR" sz="1800" dirty="0"/>
              <a:t>/</a:t>
            </a:r>
            <a:r>
              <a:rPr kumimoji="1" lang="ko-Kore-KR" altLang="en-US" sz="1800" dirty="0"/>
              <a:t>외부 모든 곳에서 접근 가능</a:t>
            </a:r>
            <a:r>
              <a:rPr kumimoji="1" lang="en-US" altLang="ko-Kore-KR" sz="1800" dirty="0"/>
              <a:t>.</a:t>
            </a:r>
          </a:p>
          <a:p>
            <a:r>
              <a:rPr kumimoji="1" lang="en-US" altLang="ko-Kore-KR" sz="2200" dirty="0">
                <a:solidFill>
                  <a:schemeClr val="accent4"/>
                </a:solidFill>
              </a:rPr>
              <a:t>protected</a:t>
            </a:r>
          </a:p>
          <a:p>
            <a:pPr lvl="1"/>
            <a:r>
              <a:rPr kumimoji="1" lang="ko-Kore-KR" altLang="en-US" sz="1800" dirty="0"/>
              <a:t>클래스의 외부에서는 접근 불가</a:t>
            </a:r>
            <a:r>
              <a:rPr kumimoji="1" lang="en-US" altLang="ko-Kore-KR" sz="1800" dirty="0"/>
              <a:t>, </a:t>
            </a:r>
            <a:r>
              <a:rPr kumimoji="1" lang="ko-Kore-KR" altLang="en-US" sz="1800" dirty="0"/>
              <a:t>상속 받은 클래스와 내부에서 접근 가능</a:t>
            </a:r>
            <a:r>
              <a:rPr kumimoji="1" lang="en-US" altLang="ko-Kore-KR" sz="1800" dirty="0"/>
              <a:t>.</a:t>
            </a:r>
          </a:p>
          <a:p>
            <a:r>
              <a:rPr kumimoji="1" lang="en-US" altLang="ko-Kore-KR" sz="2200" dirty="0">
                <a:solidFill>
                  <a:schemeClr val="accent4"/>
                </a:solidFill>
              </a:rPr>
              <a:t>private</a:t>
            </a:r>
          </a:p>
          <a:p>
            <a:pPr lvl="1"/>
            <a:r>
              <a:rPr kumimoji="1" lang="ko-Kore-KR" altLang="en-US" sz="1800" dirty="0"/>
              <a:t>클래스 내부에서만 접근 가능</a:t>
            </a:r>
            <a:r>
              <a:rPr kumimoji="1" lang="en-US" altLang="ko-Kore-KR" sz="1800" dirty="0"/>
              <a:t>.</a:t>
            </a:r>
          </a:p>
          <a:p>
            <a:r>
              <a:rPr kumimoji="1" lang="en-US" altLang="ko-Kore-KR" sz="2200" dirty="0">
                <a:solidFill>
                  <a:schemeClr val="accent4"/>
                </a:solidFill>
              </a:rPr>
              <a:t>internal</a:t>
            </a:r>
            <a:r>
              <a:rPr kumimoji="1" lang="en-US" altLang="ko-KR" sz="2200" dirty="0">
                <a:solidFill>
                  <a:schemeClr val="accent4"/>
                </a:solidFill>
              </a:rPr>
              <a:t>(</a:t>
            </a:r>
            <a:r>
              <a:rPr kumimoji="1" lang="ko-KR" altLang="en-US" sz="2200" dirty="0">
                <a:solidFill>
                  <a:schemeClr val="accent4"/>
                </a:solidFill>
              </a:rPr>
              <a:t>어셈블리 </a:t>
            </a:r>
            <a:r>
              <a:rPr kumimoji="1" lang="en-US" altLang="ko-KR" sz="2200" dirty="0">
                <a:solidFill>
                  <a:schemeClr val="accent4"/>
                </a:solidFill>
              </a:rPr>
              <a:t>== </a:t>
            </a:r>
            <a:r>
              <a:rPr kumimoji="1" lang="ko-KR" altLang="en-US" sz="2200" dirty="0">
                <a:solidFill>
                  <a:schemeClr val="accent4"/>
                </a:solidFill>
              </a:rPr>
              <a:t>실행 파일</a:t>
            </a:r>
            <a:r>
              <a:rPr kumimoji="1" lang="en-US" altLang="ko-KR" sz="2200" dirty="0">
                <a:solidFill>
                  <a:schemeClr val="accent4"/>
                </a:solidFill>
              </a:rPr>
              <a:t> or </a:t>
            </a:r>
            <a:r>
              <a:rPr kumimoji="1" lang="ko-KR" altLang="en-US" sz="2200" dirty="0">
                <a:solidFill>
                  <a:schemeClr val="accent4"/>
                </a:solidFill>
              </a:rPr>
              <a:t>클래스 라이브러리</a:t>
            </a:r>
            <a:r>
              <a:rPr kumimoji="1" lang="en-US" altLang="ko-KR" sz="2200" dirty="0">
                <a:solidFill>
                  <a:schemeClr val="accent4"/>
                </a:solidFill>
              </a:rPr>
              <a:t>)</a:t>
            </a:r>
            <a:endParaRPr kumimoji="1" lang="en-US" altLang="ko-Kore-KR" sz="2200" dirty="0">
              <a:solidFill>
                <a:schemeClr val="accent4"/>
              </a:solidFill>
            </a:endParaRPr>
          </a:p>
          <a:p>
            <a:pPr lvl="1"/>
            <a:r>
              <a:rPr kumimoji="1" lang="ko-Kore-KR" altLang="en-US" sz="1800" dirty="0"/>
              <a:t>같은 어셈블리에 있는 코드에서만 </a:t>
            </a:r>
            <a:r>
              <a:rPr kumimoji="1" lang="en-US" altLang="ko-Kore-KR" sz="1800" dirty="0"/>
              <a:t>public</a:t>
            </a:r>
            <a:r>
              <a:rPr kumimoji="1" lang="ko-Kore-KR" altLang="en-US" sz="1800" dirty="0"/>
              <a:t>으로 접근 가능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다른 어셈블리에서는 </a:t>
            </a:r>
            <a:r>
              <a:rPr kumimoji="1" lang="en-US" altLang="ko-KR" sz="1800" dirty="0"/>
              <a:t>private</a:t>
            </a:r>
            <a:r>
              <a:rPr kumimoji="1" lang="ko-KR" altLang="en-US" sz="1800" dirty="0"/>
              <a:t>과 동일</a:t>
            </a:r>
            <a:r>
              <a:rPr kumimoji="1" lang="en-US" altLang="ko-KR" sz="1800" dirty="0"/>
              <a:t>.</a:t>
            </a:r>
            <a:endParaRPr kumimoji="1" lang="en-US" altLang="ko-Kore-KR" sz="1800" dirty="0"/>
          </a:p>
          <a:p>
            <a:r>
              <a:rPr kumimoji="1" lang="en-US" altLang="ko-Kore-KR" sz="2200" dirty="0">
                <a:solidFill>
                  <a:schemeClr val="accent4"/>
                </a:solidFill>
              </a:rPr>
              <a:t>protected internal</a:t>
            </a:r>
          </a:p>
          <a:p>
            <a:pPr lvl="1"/>
            <a:r>
              <a:rPr kumimoji="1" lang="ko-Kore-KR" altLang="en-US" sz="1800" dirty="0"/>
              <a:t>같은 어셈블리에 있는 코드에서만 </a:t>
            </a:r>
            <a:r>
              <a:rPr kumimoji="1" lang="en-US" altLang="ko-Kore-KR" sz="1800" dirty="0"/>
              <a:t>protected</a:t>
            </a:r>
            <a:r>
              <a:rPr kumimoji="1" lang="ko-Kore-KR" altLang="en-US" sz="1800" dirty="0"/>
              <a:t>으로 접근 가능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다른 어셈블리에서는 </a:t>
            </a:r>
            <a:r>
              <a:rPr kumimoji="1" lang="en-US" altLang="ko-KR" sz="1800" dirty="0"/>
              <a:t>private</a:t>
            </a:r>
            <a:r>
              <a:rPr kumimoji="1" lang="ko-KR" altLang="en-US" sz="1800" dirty="0"/>
              <a:t>과 동일</a:t>
            </a:r>
            <a:r>
              <a:rPr kumimoji="1" lang="en-US" altLang="ko-KR" sz="1800" dirty="0"/>
              <a:t>.</a:t>
            </a:r>
            <a:endParaRPr kumimoji="1" lang="en-US" altLang="ko-Kore-KR" sz="1800" dirty="0"/>
          </a:p>
          <a:p>
            <a:r>
              <a:rPr kumimoji="1" lang="en-US" altLang="ko-Kore-KR" sz="2200" dirty="0">
                <a:solidFill>
                  <a:schemeClr val="accent4"/>
                </a:solidFill>
              </a:rPr>
              <a:t>private protected</a:t>
            </a:r>
          </a:p>
          <a:p>
            <a:pPr lvl="1"/>
            <a:r>
              <a:rPr kumimoji="1" lang="ko-Kore-KR" altLang="en-US" sz="1800" dirty="0"/>
              <a:t>같은 어셈블리에</a:t>
            </a:r>
            <a:r>
              <a:rPr kumimoji="1" lang="en-US" altLang="ko-Kore-KR" sz="1800" dirty="0"/>
              <a:t> </a:t>
            </a:r>
            <a:r>
              <a:rPr kumimoji="1" lang="ko-Kore-KR" altLang="en-US" sz="1800" dirty="0"/>
              <a:t>있는 클래스에서 상속 받은 클래스 내부에서만 접근 가능함</a:t>
            </a:r>
            <a:r>
              <a:rPr kumimoji="1" lang="en-US" altLang="ko-Kore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0182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CAA806B-B111-FBA2-87B6-7C593F24B3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6526" y="1303338"/>
            <a:ext cx="3724222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C3D4D1-5DB3-2B89-3016-06F9357139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생성자는 </a:t>
            </a:r>
            <a:r>
              <a:rPr kumimoji="1" lang="ko-Kore-KR" altLang="en-US" dirty="0">
                <a:solidFill>
                  <a:schemeClr val="accent4"/>
                </a:solidFill>
              </a:rPr>
              <a:t>객체 생성 시 </a:t>
            </a:r>
            <a:r>
              <a:rPr kumimoji="1" lang="en-US" altLang="ko-KR" dirty="0">
                <a:solidFill>
                  <a:schemeClr val="accent4"/>
                </a:solidFill>
              </a:rPr>
              <a:t>1</a:t>
            </a:r>
            <a:r>
              <a:rPr kumimoji="1" lang="ko-KR" altLang="en-US" dirty="0">
                <a:solidFill>
                  <a:schemeClr val="accent4"/>
                </a:solidFill>
              </a:rPr>
              <a:t>번만 실행</a:t>
            </a:r>
            <a:r>
              <a:rPr kumimoji="1" lang="ko-KR" altLang="en-US" dirty="0"/>
              <a:t>되고 </a:t>
            </a:r>
            <a:r>
              <a:rPr kumimoji="1" lang="ko-KR" altLang="en-US" dirty="0">
                <a:solidFill>
                  <a:schemeClr val="accent4"/>
                </a:solidFill>
              </a:rPr>
              <a:t>자동</a:t>
            </a:r>
            <a:r>
              <a:rPr kumimoji="1" lang="ko-KR" altLang="en-US" dirty="0"/>
              <a:t>으로 실행되며 보통 필드를 초기화하는 용도로 사용됨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ore-KR" altLang="en-US" dirty="0"/>
              <a:t>다양한 버전의 생성자를 사용하여 생성자를 </a:t>
            </a:r>
            <a:r>
              <a:rPr kumimoji="1" lang="ko-Kore-KR" altLang="en-US" dirty="0">
                <a:solidFill>
                  <a:schemeClr val="accent4"/>
                </a:solidFill>
              </a:rPr>
              <a:t>오버로딩</a:t>
            </a:r>
            <a:r>
              <a:rPr kumimoji="1" lang="ko-Kore-KR" altLang="en-US" dirty="0"/>
              <a:t> 할 수 있음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생성자는 반환 타입이 없고 이름은 클래스 명과 동일 함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>
                <a:solidFill>
                  <a:schemeClr val="accent4"/>
                </a:solidFill>
              </a:rPr>
              <a:t>this</a:t>
            </a:r>
          </a:p>
          <a:p>
            <a:pPr lvl="1"/>
            <a:r>
              <a:rPr kumimoji="1" lang="en-US" altLang="ko-Kore-KR" dirty="0"/>
              <a:t>this</a:t>
            </a:r>
            <a:r>
              <a:rPr kumimoji="1" lang="ko-Kore-KR" altLang="en-US" dirty="0"/>
              <a:t>는 자기 자신을 뜻함</a:t>
            </a:r>
            <a:r>
              <a:rPr kumimoji="1" lang="en-US" altLang="ko-Kore-KR" dirty="0"/>
              <a:t>.</a:t>
            </a:r>
          </a:p>
          <a:p>
            <a:pPr lvl="2"/>
            <a:r>
              <a:rPr kumimoji="1" lang="en-US" altLang="ko-Kore-KR" dirty="0">
                <a:solidFill>
                  <a:schemeClr val="accent4"/>
                </a:solidFill>
              </a:rPr>
              <a:t>this.</a:t>
            </a:r>
            <a:r>
              <a:rPr kumimoji="1" lang="ko-Kore-KR" altLang="en-US" dirty="0">
                <a:solidFill>
                  <a:schemeClr val="accent4"/>
                </a:solidFill>
              </a:rPr>
              <a:t>필드명 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클래스 내부 멤버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72D0E6D-1BD6-3F26-3A7E-720A2CD3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생성자</a:t>
            </a:r>
          </a:p>
        </p:txBody>
      </p:sp>
    </p:spTree>
    <p:extLst>
      <p:ext uri="{BB962C8B-B14F-4D97-AF65-F5344CB8AC3E}">
        <p14:creationId xmlns:p14="http://schemas.microsoft.com/office/powerpoint/2010/main" val="249067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F1CEB-E836-CCCE-0E56-513E3A5F8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종료자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C272E8-AE45-76D2-8B6C-8CAC71F37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32</a:t>
            </a:fld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B1BFF4-565B-FCB6-7F3D-D1FD502600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ko-Kore-KR" dirty="0"/>
              <a:t>C#</a:t>
            </a:r>
            <a:r>
              <a:rPr kumimoji="1" lang="ko-Kore-KR" altLang="en-US" dirty="0"/>
              <a:t>은 종료자라는 객체가 사라질 때 호출될 코드를 정의하는 메서드가 존재함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R" dirty="0">
                <a:solidFill>
                  <a:srgbClr val="FF808A"/>
                </a:solidFill>
              </a:rPr>
              <a:t>~</a:t>
            </a:r>
            <a:r>
              <a:rPr kumimoji="1" lang="ko-KR" altLang="en-US" dirty="0">
                <a:solidFill>
                  <a:srgbClr val="FF808A"/>
                </a:solidFill>
              </a:rPr>
              <a:t>클래스 이름</a:t>
            </a:r>
            <a:r>
              <a:rPr kumimoji="1" lang="en-US" altLang="ko-KR" dirty="0">
                <a:solidFill>
                  <a:srgbClr val="FF808A"/>
                </a:solidFill>
              </a:rPr>
              <a:t>(){</a:t>
            </a:r>
            <a:r>
              <a:rPr kumimoji="1" lang="ko-KR" altLang="en-US" dirty="0">
                <a:solidFill>
                  <a:srgbClr val="FF808A"/>
                </a:solidFill>
              </a:rPr>
              <a:t>내용</a:t>
            </a:r>
            <a:r>
              <a:rPr kumimoji="1" lang="en-US" altLang="ko-KR" dirty="0">
                <a:solidFill>
                  <a:srgbClr val="FF808A"/>
                </a:solidFill>
              </a:rPr>
              <a:t>}</a:t>
            </a:r>
          </a:p>
          <a:p>
            <a:r>
              <a:rPr kumimoji="1" lang="en-US" altLang="ko-Kore-KR" dirty="0"/>
              <a:t>C#</a:t>
            </a:r>
            <a:r>
              <a:rPr kumimoji="1" lang="ko-Kore-KR" altLang="en-US" dirty="0"/>
              <a:t>은 </a:t>
            </a:r>
            <a:r>
              <a:rPr kumimoji="1" lang="en-US" altLang="ko-Kore-KR" dirty="0"/>
              <a:t>CLR</a:t>
            </a:r>
            <a:r>
              <a:rPr kumimoji="1" lang="ko-Kore-KR" altLang="en-US" dirty="0"/>
              <a:t>를 사용하기 때문에 가비지 컬렉터가 있음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ore-KR" altLang="en-US" dirty="0"/>
              <a:t>종료자를 사용하여 자원 해제를 하게되면 가비지 컬렉터와의 충돌 또는 자원 부족 현상이 일어 날 수 있음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종료자를 명시적으로 구현 시 가비지 컬렉터는 상위 클래스에서 상속 받은 </a:t>
            </a:r>
            <a:r>
              <a:rPr kumimoji="1" lang="en-US" altLang="ko-Kore-KR" dirty="0"/>
              <a:t>Finalize() </a:t>
            </a:r>
            <a:r>
              <a:rPr kumimoji="1" lang="ko-Kore-KR" altLang="en-US" dirty="0"/>
              <a:t>메서드를 호출 하고 이는 응용 프로그램의 성능 저하를 초래할 확률 이 높음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종료자는 사용을 권장하지 않음</a:t>
            </a:r>
            <a:r>
              <a:rPr kumimoji="1" lang="en-US" altLang="ko-Kore-KR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kumimoji="1" lang="ko-Kore-KR" altLang="en-US" dirty="0"/>
              <a:t>생성은 생성자에게 뒷처리는 가비지 컬렉터에게 맡기자</a:t>
            </a:r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087323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B473CD-7C5F-8F4F-72C7-B452A5CB43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1401" y="1303338"/>
            <a:ext cx="3574472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128735-C911-48E9-F05A-8C4344DAE2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ore-KR" dirty="0"/>
              <a:t>static</a:t>
            </a:r>
            <a:r>
              <a:rPr kumimoji="1" lang="ko-Kore-KR" altLang="en-US" dirty="0"/>
              <a:t>은 정적이라는 뜻을 가짐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ore-KR" dirty="0"/>
              <a:t>static</a:t>
            </a:r>
            <a:r>
              <a:rPr kumimoji="1" lang="ko-Kore-KR" altLang="en-US" dirty="0"/>
              <a:t>으로 지정된 필드나 메서드는 클래스의 인스턴스 즉 객체가 아닌 </a:t>
            </a:r>
            <a:r>
              <a:rPr kumimoji="1" lang="ko-Kore-KR" altLang="en-US" dirty="0">
                <a:solidFill>
                  <a:schemeClr val="accent4"/>
                </a:solidFill>
              </a:rPr>
              <a:t>클래스 자체에 소속</a:t>
            </a:r>
            <a:r>
              <a:rPr kumimoji="1" lang="ko-Kore-KR" altLang="en-US" dirty="0"/>
              <a:t>됨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클래스에 소속되므로 같은 클래스로 만들어진 </a:t>
            </a:r>
            <a:r>
              <a:rPr kumimoji="1" lang="ko-Kore-KR" altLang="en-US" dirty="0">
                <a:solidFill>
                  <a:schemeClr val="accent4"/>
                </a:solidFill>
              </a:rPr>
              <a:t>객체간에 공유하는 </a:t>
            </a:r>
            <a:r>
              <a:rPr kumimoji="1" lang="ko-KR" altLang="en-US" dirty="0">
                <a:solidFill>
                  <a:schemeClr val="accent4"/>
                </a:solidFill>
              </a:rPr>
              <a:t>멤버</a:t>
            </a:r>
            <a:r>
              <a:rPr kumimoji="1" lang="ko-Kore-KR" altLang="en-US" dirty="0"/>
              <a:t>가 됨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/>
              <a:t>static </a:t>
            </a:r>
            <a:r>
              <a:rPr kumimoji="1" lang="ko-Kore-KR" altLang="en-US" dirty="0"/>
              <a:t>키워드는 한정자와 반환 타입 사이에 적음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/>
              <a:t>ex) public </a:t>
            </a:r>
            <a:r>
              <a:rPr kumimoji="1" lang="en-US" altLang="ko-Kore-KR" dirty="0">
                <a:solidFill>
                  <a:schemeClr val="accent2"/>
                </a:solidFill>
              </a:rPr>
              <a:t>static </a:t>
            </a:r>
            <a:r>
              <a:rPr kumimoji="1" lang="en-US" altLang="ko-Kore-KR" dirty="0"/>
              <a:t>void main(){~}</a:t>
            </a:r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D0536DF-5AF3-C46E-15F0-215B8234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Static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58500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B78F76C-1C7C-5D21-B21C-9AC7B2AEAD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30337" y="1303338"/>
            <a:ext cx="3276600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C91052-A300-0BC5-DBFD-E8068AD14C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sz="2200" dirty="0"/>
              <a:t>클래스는 태생이 </a:t>
            </a:r>
            <a:r>
              <a:rPr kumimoji="1" lang="en-US" altLang="ko-Kore-KR" sz="2200" dirty="0"/>
              <a:t>“</a:t>
            </a:r>
            <a:r>
              <a:rPr kumimoji="1" lang="ko-Kore-KR" altLang="en-US" sz="2200" dirty="0">
                <a:solidFill>
                  <a:schemeClr val="accent4"/>
                </a:solidFill>
              </a:rPr>
              <a:t>참조</a:t>
            </a:r>
            <a:r>
              <a:rPr kumimoji="1" lang="en-US" altLang="ko-Kore-KR" sz="2200" dirty="0"/>
              <a:t>”</a:t>
            </a:r>
            <a:r>
              <a:rPr kumimoji="1" lang="ko-Kore-KR" altLang="en-US" sz="2200" dirty="0"/>
              <a:t>이기 때문에 값이 저장되어 있는 메모리를 가리키는 주소를 가지고 있음</a:t>
            </a:r>
            <a:r>
              <a:rPr kumimoji="1" lang="en-US" altLang="ko-Kore-KR" sz="2200" dirty="0"/>
              <a:t>.</a:t>
            </a:r>
          </a:p>
          <a:p>
            <a:r>
              <a:rPr kumimoji="1" lang="ko-Kore-KR" altLang="en-US" sz="2200" dirty="0">
                <a:solidFill>
                  <a:schemeClr val="accent4"/>
                </a:solidFill>
              </a:rPr>
              <a:t>얕은 복사</a:t>
            </a:r>
            <a:endParaRPr kumimoji="1" lang="en-US" altLang="ko-Kore-KR" sz="2200" dirty="0">
              <a:solidFill>
                <a:schemeClr val="accent4"/>
              </a:solidFill>
            </a:endParaRPr>
          </a:p>
          <a:p>
            <a:pPr lvl="1"/>
            <a:r>
              <a:rPr kumimoji="1" lang="ko-Kore-KR" altLang="en-US" sz="1800" dirty="0"/>
              <a:t>객체를 복사할 때 같은 메모리를 참조하는 방법</a:t>
            </a:r>
            <a:r>
              <a:rPr kumimoji="1" lang="en-US" altLang="ko-Kore-KR" sz="1800" dirty="0"/>
              <a:t>.</a:t>
            </a:r>
          </a:p>
          <a:p>
            <a:pPr lvl="1"/>
            <a:r>
              <a:rPr kumimoji="1" lang="ko-Kore-KR" altLang="en-US" sz="1800" dirty="0"/>
              <a:t>객체를 통해 메모리에 있는 값을 수정하면 같은 메모리를 참조하는 객체에서 값을 호출 시 변경된 값을 반환함</a:t>
            </a:r>
            <a:r>
              <a:rPr kumimoji="1" lang="en-US" altLang="ko-Kore-KR" sz="1800" dirty="0"/>
              <a:t>.</a:t>
            </a:r>
          </a:p>
          <a:p>
            <a:r>
              <a:rPr kumimoji="1" lang="ko-Kore-KR" altLang="en-US" sz="2200" dirty="0">
                <a:solidFill>
                  <a:schemeClr val="accent4"/>
                </a:solidFill>
              </a:rPr>
              <a:t>깊은 복사</a:t>
            </a:r>
            <a:endParaRPr kumimoji="1" lang="en-US" altLang="ko-Kore-KR" sz="2200" dirty="0">
              <a:solidFill>
                <a:schemeClr val="accent4"/>
              </a:solidFill>
            </a:endParaRPr>
          </a:p>
          <a:p>
            <a:pPr lvl="1"/>
            <a:r>
              <a:rPr kumimoji="1" lang="ko-Kore-KR" altLang="en-US" sz="1800" dirty="0"/>
              <a:t>객체를 복사할 때 별도의 메모리에 값을 저장하고 그 메모리를 참조하게 만드는 방법</a:t>
            </a:r>
            <a:r>
              <a:rPr kumimoji="1" lang="en-US" altLang="ko-Kore-KR" sz="1800" dirty="0"/>
              <a:t>.</a:t>
            </a:r>
          </a:p>
          <a:p>
            <a:pPr lvl="1"/>
            <a:r>
              <a:rPr kumimoji="1" lang="ko-Kore-KR" altLang="en-US" sz="1800" dirty="0"/>
              <a:t>객체를 통해 값을 수정해도 다른 메모리에 저장된 값이기 때문에 값을 공유하지 않음</a:t>
            </a:r>
            <a:r>
              <a:rPr kumimoji="1" lang="en-US" altLang="ko-Kore-KR" sz="1800" dirty="0"/>
              <a:t>.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549EEA9-827F-5DA0-70A0-5248F5C3C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객체의 복사</a:t>
            </a:r>
          </a:p>
        </p:txBody>
      </p:sp>
    </p:spTree>
    <p:extLst>
      <p:ext uri="{BB962C8B-B14F-4D97-AF65-F5344CB8AC3E}">
        <p14:creationId xmlns:p14="http://schemas.microsoft.com/office/powerpoint/2010/main" val="2429237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D1B26DA-59B3-8BEC-2BA7-EE5FEF90FA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1187" y="1366838"/>
            <a:ext cx="4914900" cy="5156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5E2FC-E9EB-7D0D-2443-70C27FBAED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ore-KR" dirty="0"/>
              <a:t>this()</a:t>
            </a:r>
            <a:r>
              <a:rPr kumimoji="1" lang="ko-Kore-KR" altLang="en-US" dirty="0"/>
              <a:t>를 통해 생성자를 여러개 호출 할 수 있음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생성자</a:t>
            </a:r>
            <a:r>
              <a:rPr kumimoji="1" lang="en-US" altLang="ko-Kore-KR" dirty="0"/>
              <a:t>(</a:t>
            </a:r>
            <a:r>
              <a:rPr kumimoji="1" lang="en-US" altLang="ko-KR" dirty="0"/>
              <a:t>) : this()</a:t>
            </a:r>
          </a:p>
          <a:p>
            <a:pPr lvl="1"/>
            <a:r>
              <a:rPr kumimoji="1" lang="ko-Kore-KR" altLang="en-US" dirty="0"/>
              <a:t>매개변수가 없는 생성자를 호출</a:t>
            </a:r>
            <a:endParaRPr kumimoji="1" lang="en-US" altLang="ko-Kore-KR" dirty="0"/>
          </a:p>
          <a:p>
            <a:r>
              <a:rPr kumimoji="1" lang="ko-Kore-KR" altLang="en-US" dirty="0"/>
              <a:t>생성자</a:t>
            </a:r>
            <a:r>
              <a:rPr kumimoji="1" lang="en-US" altLang="ko-Kore-KR" dirty="0"/>
              <a:t>(</a:t>
            </a:r>
            <a:r>
              <a:rPr kumimoji="1" lang="en-US" altLang="ko-KR" dirty="0"/>
              <a:t>) : this(~)</a:t>
            </a:r>
          </a:p>
          <a:p>
            <a:pPr lvl="1"/>
            <a:r>
              <a:rPr kumimoji="1" lang="ko-Kore-KR" altLang="en-US" dirty="0"/>
              <a:t>매개변수가 있는 생성자를 호출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68B4481-9A44-D46D-78E3-03AC3193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this</a:t>
            </a:r>
            <a:r>
              <a:rPr kumimoji="1" lang="en-US" altLang="ko-KR" dirty="0"/>
              <a:t>()</a:t>
            </a:r>
            <a:r>
              <a:rPr kumimoji="1" lang="ko-KR" altLang="en-US" dirty="0"/>
              <a:t>와</a:t>
            </a:r>
            <a:r>
              <a:rPr kumimoji="1" lang="en-US" altLang="ko-KR" dirty="0"/>
              <a:t> </a:t>
            </a:r>
            <a:r>
              <a:rPr kumimoji="1" lang="ko-KR" altLang="en-US" dirty="0"/>
              <a:t>생성자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45474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D901BE4-1E3A-B9CC-35EF-62A0BEA470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8859" y="1303338"/>
            <a:ext cx="3459557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9FB5D-243E-906E-6024-9891F8317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6628" y="1240303"/>
            <a:ext cx="5653752" cy="5283062"/>
          </a:xfrm>
        </p:spPr>
        <p:txBody>
          <a:bodyPr/>
          <a:lstStyle/>
          <a:p>
            <a:r>
              <a:rPr kumimoji="1" lang="ko-Kore-KR" altLang="en-US" sz="2000" dirty="0"/>
              <a:t>기존에 정의되어 있던 클래스의 </a:t>
            </a:r>
            <a:r>
              <a:rPr kumimoji="1" lang="ko-Kore-KR" altLang="en-US" sz="2000" dirty="0">
                <a:solidFill>
                  <a:schemeClr val="accent4"/>
                </a:solidFill>
              </a:rPr>
              <a:t>기능을 확장</a:t>
            </a:r>
            <a:r>
              <a:rPr kumimoji="1" lang="ko-Kore-KR" altLang="en-US" sz="2000" dirty="0"/>
              <a:t>하여 새로운 클래스를 정의하는 기능</a:t>
            </a:r>
            <a:r>
              <a:rPr kumimoji="1" lang="en-US" altLang="ko-Kore-KR" sz="2000" dirty="0"/>
              <a:t>.</a:t>
            </a:r>
          </a:p>
          <a:p>
            <a:r>
              <a:rPr kumimoji="1" lang="ko-Kore-KR" altLang="en-US" sz="2000" dirty="0"/>
              <a:t>메서드를 </a:t>
            </a:r>
            <a:r>
              <a:rPr kumimoji="1" lang="ko-Kore-KR" altLang="en-US" sz="2000" dirty="0">
                <a:solidFill>
                  <a:schemeClr val="accent4"/>
                </a:solidFill>
              </a:rPr>
              <a:t>오버라이딩</a:t>
            </a:r>
            <a:r>
              <a:rPr kumimoji="1" lang="ko-Kore-KR" altLang="en-US" sz="2000" dirty="0"/>
              <a:t> 하여 기능을 수정할 수 있음</a:t>
            </a:r>
            <a:r>
              <a:rPr kumimoji="1" lang="en-US" altLang="ko-Kore-KR" sz="2000" dirty="0"/>
              <a:t>.</a:t>
            </a:r>
          </a:p>
          <a:p>
            <a:r>
              <a:rPr kumimoji="1" lang="ko-Kore-KR" altLang="en-US" sz="2000" dirty="0"/>
              <a:t>방법</a:t>
            </a:r>
            <a:endParaRPr kumimoji="1" lang="en-US" altLang="ko-Kore-KR" sz="2000" dirty="0"/>
          </a:p>
          <a:p>
            <a:pPr lvl="1"/>
            <a:r>
              <a:rPr kumimoji="1" lang="en-US" altLang="ko-Kore-KR" sz="1600" dirty="0">
                <a:solidFill>
                  <a:srgbClr val="FF808A"/>
                </a:solidFill>
              </a:rPr>
              <a:t>class </a:t>
            </a:r>
            <a:r>
              <a:rPr kumimoji="1" lang="ko-Kore-KR" altLang="en-US" sz="1600" dirty="0">
                <a:solidFill>
                  <a:srgbClr val="FF808A"/>
                </a:solidFill>
              </a:rPr>
              <a:t>클래스 명 </a:t>
            </a:r>
            <a:r>
              <a:rPr kumimoji="1" lang="en-US" altLang="ko-Kore-KR" sz="1600" dirty="0">
                <a:solidFill>
                  <a:srgbClr val="FF808A"/>
                </a:solidFill>
              </a:rPr>
              <a:t>: </a:t>
            </a:r>
            <a:r>
              <a:rPr kumimoji="1" lang="ko-Kore-KR" altLang="en-US" sz="1600" dirty="0">
                <a:solidFill>
                  <a:srgbClr val="FF808A"/>
                </a:solidFill>
              </a:rPr>
              <a:t>상속 받을 클래스 명</a:t>
            </a:r>
            <a:endParaRPr kumimoji="1" lang="en-US" altLang="ko-Kore-KR" sz="1600" dirty="0">
              <a:solidFill>
                <a:srgbClr val="FF808A"/>
              </a:solidFill>
            </a:endParaRPr>
          </a:p>
          <a:p>
            <a:pPr lvl="1"/>
            <a:r>
              <a:rPr kumimoji="1" lang="en-US" altLang="ko-KR" sz="1600" dirty="0">
                <a:solidFill>
                  <a:srgbClr val="FF808A"/>
                </a:solidFill>
              </a:rPr>
              <a:t>{</a:t>
            </a:r>
          </a:p>
          <a:p>
            <a:pPr lvl="1"/>
            <a:r>
              <a:rPr kumimoji="1" lang="ko-KR" altLang="en-US" sz="1600" dirty="0">
                <a:solidFill>
                  <a:srgbClr val="FF808A"/>
                </a:solidFill>
              </a:rPr>
              <a:t>내용</a:t>
            </a:r>
            <a:endParaRPr kumimoji="1" lang="en-US" altLang="ko-KR" sz="1600" dirty="0">
              <a:solidFill>
                <a:srgbClr val="FF808A"/>
              </a:solidFill>
            </a:endParaRPr>
          </a:p>
          <a:p>
            <a:pPr lvl="1"/>
            <a:r>
              <a:rPr kumimoji="1" lang="en-US" altLang="ko-KR" sz="1600" dirty="0">
                <a:solidFill>
                  <a:srgbClr val="FF808A"/>
                </a:solidFill>
              </a:rPr>
              <a:t>}</a:t>
            </a:r>
          </a:p>
          <a:p>
            <a:r>
              <a:rPr kumimoji="1" lang="ko-Kore-KR" altLang="en-US" sz="2000" dirty="0"/>
              <a:t>상속받은 클래스는 객체 생성 시 다음 순서대로 생성과 종료를 실행함</a:t>
            </a:r>
            <a:r>
              <a:rPr kumimoji="1" lang="en-US" altLang="ko-Kore-KR" sz="2000" dirty="0"/>
              <a:t>.</a:t>
            </a:r>
          </a:p>
          <a:p>
            <a:pPr lvl="1"/>
            <a:r>
              <a:rPr kumimoji="1" lang="ko-Kore-KR" altLang="en-US" sz="1600" dirty="0">
                <a:solidFill>
                  <a:schemeClr val="accent4"/>
                </a:solidFill>
              </a:rPr>
              <a:t>부모 클래스 생성자 </a:t>
            </a:r>
            <a:r>
              <a:rPr kumimoji="1" lang="en-US" altLang="ko-Kore-KR" sz="1600" dirty="0">
                <a:solidFill>
                  <a:schemeClr val="accent4"/>
                </a:solidFill>
              </a:rPr>
              <a:t>-</a:t>
            </a:r>
            <a:r>
              <a:rPr kumimoji="1" lang="en-US" altLang="ko-KR" sz="1600" dirty="0">
                <a:solidFill>
                  <a:schemeClr val="accent4"/>
                </a:solidFill>
              </a:rPr>
              <a:t>&gt; </a:t>
            </a:r>
            <a:r>
              <a:rPr kumimoji="1" lang="ko-KR" altLang="en-US" sz="1600" dirty="0">
                <a:solidFill>
                  <a:schemeClr val="accent4"/>
                </a:solidFill>
              </a:rPr>
              <a:t>자식 클래스 생성자 </a:t>
            </a:r>
            <a:r>
              <a:rPr kumimoji="1" lang="en-US" altLang="ko-KR" sz="1600" dirty="0">
                <a:solidFill>
                  <a:schemeClr val="accent4"/>
                </a:solidFill>
              </a:rPr>
              <a:t>-&gt; </a:t>
            </a:r>
            <a:r>
              <a:rPr kumimoji="1" lang="ko-KR" altLang="en-US" sz="1600" dirty="0">
                <a:solidFill>
                  <a:schemeClr val="accent4"/>
                </a:solidFill>
              </a:rPr>
              <a:t>자식 클래스 종료자 </a:t>
            </a:r>
            <a:r>
              <a:rPr kumimoji="1" lang="en-US" altLang="ko-KR" sz="1600" dirty="0">
                <a:solidFill>
                  <a:schemeClr val="accent4"/>
                </a:solidFill>
              </a:rPr>
              <a:t>-&gt; </a:t>
            </a:r>
            <a:r>
              <a:rPr kumimoji="1" lang="ko-KR" altLang="en-US" sz="1600" dirty="0">
                <a:solidFill>
                  <a:schemeClr val="accent4"/>
                </a:solidFill>
              </a:rPr>
              <a:t>부모 클래스 종료자</a:t>
            </a:r>
            <a:endParaRPr kumimoji="1" lang="en-US" altLang="ko-KR" sz="1600" dirty="0">
              <a:solidFill>
                <a:schemeClr val="accent4"/>
              </a:solidFill>
            </a:endParaRPr>
          </a:p>
          <a:p>
            <a:r>
              <a:rPr kumimoji="1" lang="en-US" altLang="ko-Kore-KR" sz="2000" dirty="0"/>
              <a:t>“</a:t>
            </a:r>
            <a:r>
              <a:rPr kumimoji="1" lang="ko-Kore-KR" altLang="en-US" sz="2000" dirty="0">
                <a:solidFill>
                  <a:schemeClr val="accent4"/>
                </a:solidFill>
              </a:rPr>
              <a:t>자식 생성자 </a:t>
            </a:r>
            <a:r>
              <a:rPr kumimoji="1" lang="en-US" altLang="ko-Kore-KR" sz="2000" dirty="0">
                <a:solidFill>
                  <a:schemeClr val="accent4"/>
                </a:solidFill>
              </a:rPr>
              <a:t>: </a:t>
            </a:r>
            <a:r>
              <a:rPr kumimoji="1" lang="ko-Kore-KR" altLang="en-US" sz="2000" dirty="0">
                <a:solidFill>
                  <a:schemeClr val="accent4"/>
                </a:solidFill>
              </a:rPr>
              <a:t>부모 생성자</a:t>
            </a:r>
            <a:r>
              <a:rPr kumimoji="1" lang="en-US" altLang="ko-Kore-KR" sz="2000" dirty="0"/>
              <a:t>”</a:t>
            </a:r>
            <a:r>
              <a:rPr kumimoji="1" lang="ko-Kore-KR" altLang="en-US" sz="2000" dirty="0"/>
              <a:t>로 부모 생성자를 객체 생성과 동시에 호출 가능</a:t>
            </a:r>
            <a:r>
              <a:rPr kumimoji="1" lang="en-US" altLang="ko-KR" sz="2000" dirty="0"/>
              <a:t>.</a:t>
            </a:r>
            <a:endParaRPr kumimoji="1" lang="ko-Kore-KR" altLang="en-US" sz="20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C93E042-D888-C7F9-CA24-E781986BE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상속</a:t>
            </a:r>
          </a:p>
        </p:txBody>
      </p:sp>
    </p:spTree>
    <p:extLst>
      <p:ext uri="{BB962C8B-B14F-4D97-AF65-F5344CB8AC3E}">
        <p14:creationId xmlns:p14="http://schemas.microsoft.com/office/powerpoint/2010/main" val="1711320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92B3A7B-ED62-7212-00F1-64E024A5A7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2931" y="1303338"/>
            <a:ext cx="4891412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F23D9-1BD9-B7B0-C1B6-1AB567A0B2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chemeClr val="accent4"/>
                </a:solidFill>
              </a:rPr>
              <a:t>업 캐스팅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ko-Kore-KR" altLang="en-US" dirty="0"/>
              <a:t>자식의 객체를 부모의 객체에 할당하는 것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다운 캐스팅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ko-Kore-KR" altLang="en-US" dirty="0"/>
              <a:t>부모의 객체를 자식의 객체에 할당하는 것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>
                <a:solidFill>
                  <a:schemeClr val="accent4"/>
                </a:solidFill>
              </a:rPr>
              <a:t>is</a:t>
            </a:r>
          </a:p>
          <a:p>
            <a:pPr lvl="1"/>
            <a:r>
              <a:rPr kumimoji="1" lang="ko-Kore-KR" altLang="en-US" dirty="0"/>
              <a:t>객체가 해당 타입에 해당하는지 검사하고 </a:t>
            </a:r>
            <a:r>
              <a:rPr kumimoji="1" lang="en-US" altLang="ko-Kore-KR" dirty="0"/>
              <a:t>bool </a:t>
            </a:r>
            <a:r>
              <a:rPr kumimoji="1" lang="ko-Kore-KR" altLang="en-US" dirty="0"/>
              <a:t>값으로 반환함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>
                <a:solidFill>
                  <a:schemeClr val="accent4"/>
                </a:solidFill>
              </a:rPr>
              <a:t>as</a:t>
            </a:r>
          </a:p>
          <a:p>
            <a:pPr lvl="1"/>
            <a:r>
              <a:rPr kumimoji="1" lang="ko-Kore-KR" altLang="en-US" dirty="0"/>
              <a:t>타입 변환 연산자와 같은 역할을 함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R" dirty="0"/>
              <a:t>as</a:t>
            </a:r>
            <a:r>
              <a:rPr kumimoji="1" lang="ko-KR" altLang="en-US" dirty="0"/>
              <a:t>는 타입 변환에 실패 할 시 객체 참조를 </a:t>
            </a:r>
            <a:r>
              <a:rPr kumimoji="1" lang="en-US" altLang="ko-KR" dirty="0"/>
              <a:t>null</a:t>
            </a:r>
            <a:r>
              <a:rPr kumimoji="1" lang="ko-KR" altLang="en-US" dirty="0"/>
              <a:t>로 만 </a:t>
            </a:r>
            <a:r>
              <a:rPr kumimoji="1" lang="ko-KR" altLang="en-US" dirty="0" err="1"/>
              <a:t>듬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20B3D63-6EB6-2840-F151-AE7343BE4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업 캐스팅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다운 캐스팅</a:t>
            </a:r>
          </a:p>
        </p:txBody>
      </p:sp>
    </p:spTree>
    <p:extLst>
      <p:ext uri="{BB962C8B-B14F-4D97-AF65-F5344CB8AC3E}">
        <p14:creationId xmlns:p14="http://schemas.microsoft.com/office/powerpoint/2010/main" val="2862817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33E6046-3CC2-830A-9C8D-6DEBC64AC3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60331" y="1303338"/>
            <a:ext cx="3216612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7C02DB-3678-0D82-97B9-015CEF2AD3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오버라이딩을 통해 메서드의 기능을 수정할 수 있음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“</a:t>
            </a:r>
            <a:r>
              <a:rPr kumimoji="1" lang="en-US" altLang="ko-Kore-KR" dirty="0">
                <a:solidFill>
                  <a:schemeClr val="accent4"/>
                </a:solidFill>
              </a:rPr>
              <a:t>virtual</a:t>
            </a:r>
            <a:r>
              <a:rPr kumimoji="1" lang="en-US" altLang="ko-KR" dirty="0"/>
              <a:t>” </a:t>
            </a:r>
            <a:r>
              <a:rPr kumimoji="1" lang="ko-KR" altLang="en-US" dirty="0"/>
              <a:t>키워드를 통해 오버라이딩을 할 수 있는 메서드로 선언할 수 있음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ore-KR" dirty="0"/>
              <a:t>public </a:t>
            </a:r>
            <a:r>
              <a:rPr kumimoji="1" lang="en-US" altLang="ko-Kore-KR" dirty="0">
                <a:solidFill>
                  <a:schemeClr val="accent2"/>
                </a:solidFill>
              </a:rPr>
              <a:t>virtual</a:t>
            </a:r>
            <a:r>
              <a:rPr kumimoji="1" lang="en-US" altLang="ko-Kore-KR" dirty="0"/>
              <a:t> void method(){~}</a:t>
            </a:r>
          </a:p>
          <a:p>
            <a:r>
              <a:rPr kumimoji="1" lang="en-US" altLang="ko-Kore-KR" dirty="0"/>
              <a:t>“</a:t>
            </a:r>
            <a:r>
              <a:rPr kumimoji="1" lang="en-US" altLang="ko-Kore-KR" dirty="0">
                <a:solidFill>
                  <a:schemeClr val="accent4"/>
                </a:solidFill>
              </a:rPr>
              <a:t>override</a:t>
            </a:r>
            <a:r>
              <a:rPr kumimoji="1" lang="en-US" altLang="ko-Kore-KR" dirty="0"/>
              <a:t>” </a:t>
            </a:r>
            <a:r>
              <a:rPr kumimoji="1" lang="ko-Kore-KR" altLang="en-US" dirty="0"/>
              <a:t>키워드를 통해 오버라이딩을 할 수 있음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/>
              <a:t>public </a:t>
            </a:r>
            <a:r>
              <a:rPr kumimoji="1" lang="en-US" altLang="ko-Kore-KR" dirty="0">
                <a:solidFill>
                  <a:schemeClr val="accent2"/>
                </a:solidFill>
              </a:rPr>
              <a:t>override</a:t>
            </a:r>
            <a:r>
              <a:rPr kumimoji="1" lang="en-US" altLang="ko-Kore-KR" dirty="0"/>
              <a:t> void method(){~}</a:t>
            </a:r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18320A8-6823-D81D-5656-78C10DF0C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오버라이딩</a:t>
            </a:r>
          </a:p>
        </p:txBody>
      </p:sp>
    </p:spTree>
    <p:extLst>
      <p:ext uri="{BB962C8B-B14F-4D97-AF65-F5344CB8AC3E}">
        <p14:creationId xmlns:p14="http://schemas.microsoft.com/office/powerpoint/2010/main" val="4204236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BEF38AC-C79D-0D47-7E88-07F3A2078A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10093" y="1303338"/>
            <a:ext cx="3117088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1C7758-711B-594B-353D-24E3011707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chemeClr val="accent4"/>
                </a:solidFill>
              </a:rPr>
              <a:t>오버라이딩 숨기기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ko-Kore-KR" altLang="en-US" dirty="0"/>
              <a:t>부모 클래스에 </a:t>
            </a:r>
            <a:r>
              <a:rPr kumimoji="1" lang="en-US" altLang="ko-Kore-KR" dirty="0"/>
              <a:t>virtual</a:t>
            </a:r>
            <a:r>
              <a:rPr kumimoji="1" lang="ko-Kore-KR" altLang="en-US" dirty="0"/>
              <a:t>을 지우고 자식 클래스의 </a:t>
            </a:r>
            <a:r>
              <a:rPr kumimoji="1" lang="en-US" altLang="ko-Kore-KR" dirty="0"/>
              <a:t>override </a:t>
            </a:r>
            <a:r>
              <a:rPr kumimoji="1" lang="ko-Kore-KR" altLang="en-US" dirty="0"/>
              <a:t>자리에 </a:t>
            </a:r>
            <a:r>
              <a:rPr kumimoji="1" lang="en-US" altLang="ko-Kore-KR" dirty="0"/>
              <a:t>“</a:t>
            </a:r>
            <a:r>
              <a:rPr kumimoji="1" lang="en-US" altLang="ko-Kore-KR" dirty="0">
                <a:solidFill>
                  <a:schemeClr val="accent4"/>
                </a:solidFill>
              </a:rPr>
              <a:t>new</a:t>
            </a:r>
            <a:r>
              <a:rPr kumimoji="1" lang="en-US" altLang="ko-Kore-KR" dirty="0"/>
              <a:t>”</a:t>
            </a:r>
            <a:r>
              <a:rPr kumimoji="1" lang="ko-Kore-KR" altLang="en-US" dirty="0"/>
              <a:t>를 넣으면 부모의 메서드가 숨겨짐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부모의 메서드를 호출 하려면 업 캐스팅된 객체로 호출 해야함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오버라이딩 봉인하기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en-US" altLang="ko-Kore-KR" dirty="0"/>
              <a:t>override</a:t>
            </a:r>
            <a:r>
              <a:rPr kumimoji="1" lang="ko-Kore-KR" altLang="en-US" dirty="0"/>
              <a:t> 앞에 </a:t>
            </a:r>
            <a:r>
              <a:rPr kumimoji="1" lang="en-US" altLang="ko-Kore-KR" dirty="0"/>
              <a:t>“</a:t>
            </a:r>
            <a:r>
              <a:rPr kumimoji="1" lang="en-US" altLang="ko-Kore-KR" dirty="0">
                <a:solidFill>
                  <a:schemeClr val="accent4"/>
                </a:solidFill>
              </a:rPr>
              <a:t>sealed</a:t>
            </a:r>
            <a:r>
              <a:rPr kumimoji="1" lang="en-US" altLang="ko-Kore-KR" dirty="0"/>
              <a:t>”</a:t>
            </a:r>
            <a:r>
              <a:rPr kumimoji="1" lang="ko-Kore-KR" altLang="en-US" dirty="0"/>
              <a:t>를 넣으면 해당 메서드는 자식 클래스에서 오버라이딩이 되지 않음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05BCED2-A0BF-748A-3943-19F1960FD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오버라이딩</a:t>
            </a:r>
          </a:p>
        </p:txBody>
      </p:sp>
    </p:spTree>
    <p:extLst>
      <p:ext uri="{BB962C8B-B14F-4D97-AF65-F5344CB8AC3E}">
        <p14:creationId xmlns:p14="http://schemas.microsoft.com/office/powerpoint/2010/main" val="4102513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C79C0-582A-E073-D828-A16F87BB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C#</a:t>
            </a:r>
            <a:r>
              <a:rPr kumimoji="1" lang="ko-Kore-KR" altLang="en-US" dirty="0"/>
              <a:t> 프로그래밍 흐름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E77B03C-53FA-833D-53B8-1F334AD14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F58714-651A-A1F9-BF38-6D79CB9A8BA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161" y="1651329"/>
            <a:ext cx="6421677" cy="484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1B848E-252B-6AC1-884E-AD6BFB1AD202}"/>
              </a:ext>
            </a:extLst>
          </p:cNvPr>
          <p:cNvSpPr txBox="1"/>
          <p:nvPr/>
        </p:nvSpPr>
        <p:spPr>
          <a:xfrm>
            <a:off x="2705622" y="6557918"/>
            <a:ext cx="69895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: </a:t>
            </a:r>
            <a:r>
              <a:rPr lang="en" altLang="ko-Kore-KR" sz="11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https://stackoverflow.com/questions/4184162/what-is-the-difference-between-clr-and-dlr-in-c</a:t>
            </a:r>
            <a:endParaRPr lang="en" altLang="ko-Kore-KR" sz="1100" b="0" i="0" dirty="0">
              <a:solidFill>
                <a:schemeClr val="bg1">
                  <a:lumMod val="65000"/>
                </a:schemeClr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57460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9132106-14A0-BD6F-FF7A-FE5F487416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5245" y="1303338"/>
            <a:ext cx="3166784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629FA1-D990-E5C1-5B85-6D7FCB28C6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ore-KR" dirty="0"/>
              <a:t>“</a:t>
            </a:r>
            <a:r>
              <a:rPr kumimoji="1" lang="en-US" altLang="ko-Kore-KR" dirty="0">
                <a:solidFill>
                  <a:schemeClr val="accent4"/>
                </a:solidFill>
              </a:rPr>
              <a:t>readonly</a:t>
            </a:r>
            <a:r>
              <a:rPr kumimoji="1" lang="en-US" altLang="ko-Kore-KR" dirty="0"/>
              <a:t>” </a:t>
            </a:r>
            <a:r>
              <a:rPr kumimoji="1" lang="ko-Kore-KR" altLang="en-US" dirty="0"/>
              <a:t>키워드 통해 읽기만 가능한 필드를 만들 수 있음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생성자를 통해 값을 한번 지정 시 변경이 불가능함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중첩 클래스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ko-Kore-KR" altLang="en-US" dirty="0"/>
              <a:t>클래스 안에 클래스를 선언할 수 있음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위에 </a:t>
            </a:r>
            <a:r>
              <a:rPr kumimoji="1" lang="en-US" altLang="ko-Kore-KR" dirty="0"/>
              <a:t>private </a:t>
            </a:r>
            <a:r>
              <a:rPr kumimoji="1" lang="ko-KR" altLang="en-US" dirty="0"/>
              <a:t>멤버</a:t>
            </a:r>
            <a:r>
              <a:rPr kumimoji="1" lang="ko-Kore-KR" altLang="en-US" dirty="0"/>
              <a:t>에도 접근 가능함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E506BC3-A096-16B1-24FD-9CBDE3EAE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읽기 전용 필드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중첩 클래스</a:t>
            </a:r>
          </a:p>
        </p:txBody>
      </p:sp>
    </p:spTree>
    <p:extLst>
      <p:ext uri="{BB962C8B-B14F-4D97-AF65-F5344CB8AC3E}">
        <p14:creationId xmlns:p14="http://schemas.microsoft.com/office/powerpoint/2010/main" val="4169320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B207104-77F6-A5F2-8AD7-3C978A0081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97122" y="1303338"/>
            <a:ext cx="2743030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C91F58-BD26-A902-5FDD-8D4A7C9955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여러번에 나눠서 구현하는 클래스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클래스의 구현길이가 길어질 경우 여러 파일에 나눠서 구현할 수 있게 하는 기능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R" dirty="0"/>
              <a:t>“</a:t>
            </a:r>
            <a:r>
              <a:rPr kumimoji="1" lang="en-US" altLang="ko-KR" dirty="0">
                <a:solidFill>
                  <a:schemeClr val="accent4"/>
                </a:solidFill>
              </a:rPr>
              <a:t>partial</a:t>
            </a:r>
            <a:r>
              <a:rPr kumimoji="1" lang="en-US" altLang="ko-KR" dirty="0"/>
              <a:t>” </a:t>
            </a:r>
            <a:r>
              <a:rPr kumimoji="1" lang="ko-KR" altLang="en-US" dirty="0"/>
              <a:t>키워드를 이용해 작성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클래스 이름은 동일 해야함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ore-KR" dirty="0"/>
              <a:t>ex)</a:t>
            </a:r>
          </a:p>
          <a:p>
            <a:pPr lvl="2"/>
            <a:r>
              <a:rPr kumimoji="1" lang="en-US" altLang="ko-Kore-KR" dirty="0">
                <a:solidFill>
                  <a:srgbClr val="FF808A"/>
                </a:solidFill>
              </a:rPr>
              <a:t>partial class Test{</a:t>
            </a:r>
            <a:r>
              <a:rPr kumimoji="1" lang="ko-Kore-KR" altLang="en-US" dirty="0">
                <a:solidFill>
                  <a:srgbClr val="FF808A"/>
                </a:solidFill>
              </a:rPr>
              <a:t>내용</a:t>
            </a:r>
            <a:r>
              <a:rPr kumimoji="1" lang="en-US" altLang="ko-Kore-KR" dirty="0">
                <a:solidFill>
                  <a:srgbClr val="FF808A"/>
                </a:solidFill>
              </a:rPr>
              <a:t>1}</a:t>
            </a:r>
          </a:p>
          <a:p>
            <a:pPr lvl="2"/>
            <a:r>
              <a:rPr kumimoji="1" lang="en-US" altLang="ko-Kore-KR" dirty="0">
                <a:solidFill>
                  <a:srgbClr val="FF808A"/>
                </a:solidFill>
              </a:rPr>
              <a:t>partial class Test{</a:t>
            </a:r>
            <a:r>
              <a:rPr kumimoji="1" lang="ko-Kore-KR" altLang="en-US" dirty="0">
                <a:solidFill>
                  <a:srgbClr val="FF808A"/>
                </a:solidFill>
              </a:rPr>
              <a:t>내용</a:t>
            </a:r>
            <a:r>
              <a:rPr kumimoji="1" lang="en-US" altLang="ko-Kore-KR" dirty="0">
                <a:solidFill>
                  <a:srgbClr val="FF808A"/>
                </a:solidFill>
              </a:rPr>
              <a:t>2}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17BBF0F-D304-D57F-639F-6557D83C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분할 클래스</a:t>
            </a:r>
          </a:p>
        </p:txBody>
      </p:sp>
    </p:spTree>
    <p:extLst>
      <p:ext uri="{BB962C8B-B14F-4D97-AF65-F5344CB8AC3E}">
        <p14:creationId xmlns:p14="http://schemas.microsoft.com/office/powerpoint/2010/main" val="1093481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46C910E-07C2-E073-C99A-60867BF8F9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88624" y="1303338"/>
            <a:ext cx="3360026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DCC460-59EC-5911-C10A-B4061F018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6628" y="1177673"/>
            <a:ext cx="5653752" cy="5283062"/>
          </a:xfrm>
        </p:spPr>
        <p:txBody>
          <a:bodyPr/>
          <a:lstStyle/>
          <a:p>
            <a:r>
              <a:rPr kumimoji="1" lang="en-US" altLang="ko-Kore-KR" dirty="0"/>
              <a:t>C#</a:t>
            </a:r>
            <a:r>
              <a:rPr kumimoji="1" lang="ko-Kore-KR" altLang="en-US" dirty="0"/>
              <a:t>은 구조체를 지원함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생성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en-US" altLang="ko-Kore-KR" dirty="0">
                <a:solidFill>
                  <a:srgbClr val="FF808A"/>
                </a:solidFill>
              </a:rPr>
              <a:t>struct </a:t>
            </a:r>
            <a:r>
              <a:rPr kumimoji="1" lang="ko-Kore-KR" altLang="en-US" dirty="0">
                <a:solidFill>
                  <a:srgbClr val="FF808A"/>
                </a:solidFill>
              </a:rPr>
              <a:t>구조체 이름</a:t>
            </a:r>
            <a:r>
              <a:rPr kumimoji="1" lang="en-US" altLang="ko-Kore-KR" dirty="0">
                <a:solidFill>
                  <a:srgbClr val="FF808A"/>
                </a:solidFill>
              </a:rPr>
              <a:t>{</a:t>
            </a:r>
            <a:r>
              <a:rPr kumimoji="1" lang="ko-KR" altLang="en-US" dirty="0">
                <a:solidFill>
                  <a:srgbClr val="FF808A"/>
                </a:solidFill>
              </a:rPr>
              <a:t>멤버</a:t>
            </a:r>
            <a:r>
              <a:rPr kumimoji="1" lang="en-US" altLang="ko-Kore-KR" dirty="0">
                <a:solidFill>
                  <a:srgbClr val="FF808A"/>
                </a:solidFill>
              </a:rPr>
              <a:t>}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특징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ko-Kore-KR" altLang="en-US" dirty="0"/>
              <a:t>값 형식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깊은 복사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선언 만으로 생성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매개변수 없는 생성자 선언 불가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상속 불가능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“</a:t>
            </a:r>
            <a:r>
              <a:rPr kumimoji="1" lang="en-US" altLang="ko-Kore-KR" dirty="0">
                <a:solidFill>
                  <a:srgbClr val="FF808A"/>
                </a:solidFill>
              </a:rPr>
              <a:t>readonly struct </a:t>
            </a:r>
            <a:r>
              <a:rPr kumimoji="1" lang="ko-Kore-KR" altLang="en-US" dirty="0">
                <a:solidFill>
                  <a:srgbClr val="FF808A"/>
                </a:solidFill>
              </a:rPr>
              <a:t>이름</a:t>
            </a:r>
            <a:r>
              <a:rPr kumimoji="1" lang="en-US" altLang="ko-Kore-KR" dirty="0">
                <a:solidFill>
                  <a:srgbClr val="FF808A"/>
                </a:solidFill>
              </a:rPr>
              <a:t>{~</a:t>
            </a:r>
            <a:r>
              <a:rPr kumimoji="1" lang="en-US" altLang="ko-KR" dirty="0">
                <a:solidFill>
                  <a:srgbClr val="FF808A"/>
                </a:solidFill>
              </a:rPr>
              <a:t>}”</a:t>
            </a:r>
            <a:r>
              <a:rPr kumimoji="1" lang="ko-Kore-KR" altLang="en-US" dirty="0"/>
              <a:t>로 모든 필드를 </a:t>
            </a:r>
            <a:r>
              <a:rPr kumimoji="1" lang="en-US" altLang="ko-Kore-KR" dirty="0"/>
              <a:t>readonly</a:t>
            </a:r>
            <a:r>
              <a:rPr kumimoji="1" lang="ko-Kore-KR" altLang="en-US" dirty="0"/>
              <a:t>로 강제함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9914912-AAB3-748B-979F-32109770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구조체</a:t>
            </a:r>
          </a:p>
        </p:txBody>
      </p:sp>
    </p:spTree>
    <p:extLst>
      <p:ext uri="{BB962C8B-B14F-4D97-AF65-F5344CB8AC3E}">
        <p14:creationId xmlns:p14="http://schemas.microsoft.com/office/powerpoint/2010/main" val="3530070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2C3ACC9-6A0E-D3B9-9B05-3E9F1A034E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1300" y="1708976"/>
            <a:ext cx="5654675" cy="447192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C7C65-C291-C45A-8412-06E982760B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구조체 값 형식이고 따로 형식 이름이 존재 하지 않음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선언방법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en-US" altLang="ko-Kore-KR" dirty="0"/>
              <a:t>1</a:t>
            </a:r>
            <a:r>
              <a:rPr kumimoji="1" lang="en-US" altLang="ko-KR" dirty="0"/>
              <a:t>. </a:t>
            </a:r>
            <a:r>
              <a:rPr kumimoji="1" lang="ko-KR" altLang="en-US" dirty="0"/>
              <a:t>명명되지 않은 튜플</a:t>
            </a:r>
            <a:endParaRPr kumimoji="1" lang="en-US" altLang="ko-KR" dirty="0"/>
          </a:p>
          <a:p>
            <a:pPr lvl="2"/>
            <a:r>
              <a:rPr kumimoji="1" lang="en-US" altLang="ko-KR" dirty="0">
                <a:solidFill>
                  <a:srgbClr val="FF808A"/>
                </a:solidFill>
              </a:rPr>
              <a:t>var </a:t>
            </a:r>
            <a:r>
              <a:rPr kumimoji="1" lang="ko-KR" altLang="en-US" dirty="0">
                <a:solidFill>
                  <a:srgbClr val="FF808A"/>
                </a:solidFill>
              </a:rPr>
              <a:t>이름 </a:t>
            </a:r>
            <a:r>
              <a:rPr kumimoji="1" lang="en-US" altLang="ko-KR" dirty="0">
                <a:solidFill>
                  <a:srgbClr val="FF808A"/>
                </a:solidFill>
              </a:rPr>
              <a:t>= (</a:t>
            </a:r>
            <a:r>
              <a:rPr kumimoji="1" lang="ko-KR" altLang="en-US" dirty="0">
                <a:solidFill>
                  <a:srgbClr val="FF808A"/>
                </a:solidFill>
              </a:rPr>
              <a:t>필드들</a:t>
            </a:r>
            <a:r>
              <a:rPr kumimoji="1" lang="en-US" altLang="ko-KR" dirty="0">
                <a:solidFill>
                  <a:srgbClr val="FF808A"/>
                </a:solidFill>
              </a:rPr>
              <a:t>);</a:t>
            </a:r>
          </a:p>
          <a:p>
            <a:pPr lvl="1"/>
            <a:r>
              <a:rPr kumimoji="1" lang="en-US" altLang="ko-KR" dirty="0"/>
              <a:t>2.</a:t>
            </a:r>
            <a:r>
              <a:rPr kumimoji="1" lang="ko-KR" altLang="en-US" dirty="0"/>
              <a:t> 명명된 튜플</a:t>
            </a:r>
            <a:endParaRPr kumimoji="1" lang="en-US" altLang="ko-KR" dirty="0"/>
          </a:p>
          <a:p>
            <a:pPr lvl="2"/>
            <a:r>
              <a:rPr kumimoji="1" lang="en-US" altLang="ko-KR" dirty="0">
                <a:solidFill>
                  <a:srgbClr val="FF808A"/>
                </a:solidFill>
              </a:rPr>
              <a:t>var</a:t>
            </a:r>
            <a:r>
              <a:rPr kumimoji="1" lang="ko-KR" altLang="en-US" dirty="0">
                <a:solidFill>
                  <a:srgbClr val="FF808A"/>
                </a:solidFill>
              </a:rPr>
              <a:t> 이름 </a:t>
            </a:r>
            <a:r>
              <a:rPr kumimoji="1" lang="en-US" altLang="ko-KR" dirty="0">
                <a:solidFill>
                  <a:srgbClr val="FF808A"/>
                </a:solidFill>
              </a:rPr>
              <a:t>= (</a:t>
            </a:r>
            <a:r>
              <a:rPr kumimoji="1" lang="ko-KR" altLang="en-US" dirty="0">
                <a:solidFill>
                  <a:srgbClr val="FF808A"/>
                </a:solidFill>
              </a:rPr>
              <a:t>이름</a:t>
            </a:r>
            <a:r>
              <a:rPr kumimoji="1" lang="en-US" altLang="ko-KR" dirty="0">
                <a:solidFill>
                  <a:srgbClr val="FF808A"/>
                </a:solidFill>
              </a:rPr>
              <a:t>1</a:t>
            </a:r>
            <a:r>
              <a:rPr kumimoji="1" lang="ko-KR" altLang="en-US" dirty="0">
                <a:solidFill>
                  <a:srgbClr val="FF808A"/>
                </a:solidFill>
              </a:rPr>
              <a:t> </a:t>
            </a:r>
            <a:r>
              <a:rPr kumimoji="1" lang="en-US" altLang="ko-KR" dirty="0">
                <a:solidFill>
                  <a:srgbClr val="FF808A"/>
                </a:solidFill>
              </a:rPr>
              <a:t>: </a:t>
            </a:r>
            <a:r>
              <a:rPr kumimoji="1" lang="ko-KR" altLang="en-US" dirty="0">
                <a:solidFill>
                  <a:srgbClr val="FF808A"/>
                </a:solidFill>
              </a:rPr>
              <a:t>값 </a:t>
            </a:r>
            <a:r>
              <a:rPr kumimoji="1" lang="en-US" altLang="ko-KR" dirty="0">
                <a:solidFill>
                  <a:srgbClr val="FF808A"/>
                </a:solidFill>
              </a:rPr>
              <a:t>, </a:t>
            </a:r>
            <a:r>
              <a:rPr kumimoji="1" lang="ko-KR" altLang="en-US" dirty="0">
                <a:solidFill>
                  <a:srgbClr val="FF808A"/>
                </a:solidFill>
              </a:rPr>
              <a:t>이름</a:t>
            </a:r>
            <a:r>
              <a:rPr kumimoji="1" lang="en-US" altLang="ko-KR" dirty="0">
                <a:solidFill>
                  <a:srgbClr val="FF808A"/>
                </a:solidFill>
              </a:rPr>
              <a:t>2: </a:t>
            </a:r>
            <a:r>
              <a:rPr kumimoji="1" lang="ko-KR" altLang="en-US" dirty="0">
                <a:solidFill>
                  <a:srgbClr val="FF808A"/>
                </a:solidFill>
              </a:rPr>
              <a:t>값</a:t>
            </a:r>
            <a:r>
              <a:rPr kumimoji="1" lang="en-US" altLang="ko-KR" dirty="0">
                <a:solidFill>
                  <a:srgbClr val="FF808A"/>
                </a:solidFill>
              </a:rPr>
              <a:t>, ..)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사용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ko-Kore-KR" altLang="en-US" dirty="0">
                <a:solidFill>
                  <a:srgbClr val="FF808A"/>
                </a:solidFill>
              </a:rPr>
              <a:t>튜플 이름</a:t>
            </a:r>
            <a:r>
              <a:rPr kumimoji="1" lang="en-US" altLang="ko-Kore-KR" dirty="0">
                <a:solidFill>
                  <a:srgbClr val="FF808A"/>
                </a:solidFill>
              </a:rPr>
              <a:t>.Item</a:t>
            </a:r>
            <a:r>
              <a:rPr kumimoji="1" lang="en-US" altLang="ko-KR" dirty="0">
                <a:solidFill>
                  <a:srgbClr val="FF808A"/>
                </a:solidFill>
              </a:rPr>
              <a:t>(1,2,3,4,…)</a:t>
            </a:r>
            <a:r>
              <a:rPr kumimoji="1" lang="ko-Kore-KR" altLang="en-US" dirty="0">
                <a:solidFill>
                  <a:srgbClr val="FF808A"/>
                </a:solidFill>
              </a:rPr>
              <a:t> </a:t>
            </a:r>
            <a:endParaRPr kumimoji="1" lang="en-US" altLang="ko-Kore-KR" dirty="0">
              <a:solidFill>
                <a:srgbClr val="FF808A"/>
              </a:solidFill>
            </a:endParaRPr>
          </a:p>
          <a:p>
            <a:pPr lvl="1"/>
            <a:r>
              <a:rPr kumimoji="1" lang="en-US" altLang="ko-Kore-KR" dirty="0">
                <a:solidFill>
                  <a:srgbClr val="FF808A"/>
                </a:solidFill>
              </a:rPr>
              <a:t>var(</a:t>
            </a:r>
            <a:r>
              <a:rPr kumimoji="1" lang="ko-Kore-KR" altLang="en-US" dirty="0">
                <a:solidFill>
                  <a:srgbClr val="FF808A"/>
                </a:solidFill>
              </a:rPr>
              <a:t>이름</a:t>
            </a:r>
            <a:r>
              <a:rPr kumimoji="1" lang="en-US" altLang="ko-Kore-KR" dirty="0">
                <a:solidFill>
                  <a:srgbClr val="FF808A"/>
                </a:solidFill>
              </a:rPr>
              <a:t>1,</a:t>
            </a:r>
            <a:r>
              <a:rPr kumimoji="1" lang="ko-Kore-KR" altLang="en-US" dirty="0">
                <a:solidFill>
                  <a:srgbClr val="FF808A"/>
                </a:solidFill>
              </a:rPr>
              <a:t>이름</a:t>
            </a:r>
            <a:r>
              <a:rPr kumimoji="1" lang="en-US" altLang="ko-Kore-KR" dirty="0">
                <a:solidFill>
                  <a:srgbClr val="FF808A"/>
                </a:solidFill>
              </a:rPr>
              <a:t>2) </a:t>
            </a:r>
            <a:r>
              <a:rPr kumimoji="1" lang="en-US" altLang="ko-KR" dirty="0">
                <a:solidFill>
                  <a:srgbClr val="FF808A"/>
                </a:solidFill>
              </a:rPr>
              <a:t>= </a:t>
            </a:r>
            <a:r>
              <a:rPr kumimoji="1" lang="ko-KR" altLang="en-US" dirty="0">
                <a:solidFill>
                  <a:srgbClr val="FF808A"/>
                </a:solidFill>
              </a:rPr>
              <a:t>튜플 이름</a:t>
            </a:r>
            <a:endParaRPr kumimoji="1" lang="en-US" altLang="ko-KR" dirty="0">
              <a:solidFill>
                <a:srgbClr val="FF808A"/>
              </a:solidFill>
            </a:endParaRPr>
          </a:p>
          <a:p>
            <a:pPr lvl="1"/>
            <a:r>
              <a:rPr kumimoji="1" lang="en-US" altLang="ko-Kore-KR" dirty="0">
                <a:solidFill>
                  <a:srgbClr val="FF808A"/>
                </a:solidFill>
              </a:rPr>
              <a:t>var(</a:t>
            </a:r>
            <a:r>
              <a:rPr kumimoji="1" lang="ko-Kore-KR" altLang="en-US" dirty="0">
                <a:solidFill>
                  <a:srgbClr val="FF808A"/>
                </a:solidFill>
              </a:rPr>
              <a:t>이름</a:t>
            </a:r>
            <a:r>
              <a:rPr kumimoji="1" lang="en-US" altLang="ko-Kore-KR" dirty="0">
                <a:solidFill>
                  <a:srgbClr val="FF808A"/>
                </a:solidFill>
              </a:rPr>
              <a:t>1</a:t>
            </a:r>
            <a:r>
              <a:rPr kumimoji="1" lang="en-US" altLang="ko-KR" dirty="0">
                <a:solidFill>
                  <a:srgbClr val="FF808A"/>
                </a:solidFill>
              </a:rPr>
              <a:t>,_</a:t>
            </a:r>
            <a:r>
              <a:rPr kumimoji="1" lang="en-US" altLang="ko-Kore-KR" dirty="0">
                <a:solidFill>
                  <a:srgbClr val="FF808A"/>
                </a:solidFill>
              </a:rPr>
              <a:t>) </a:t>
            </a:r>
            <a:r>
              <a:rPr kumimoji="1" lang="en-US" altLang="ko-KR" dirty="0">
                <a:solidFill>
                  <a:srgbClr val="FF808A"/>
                </a:solidFill>
              </a:rPr>
              <a:t>= </a:t>
            </a:r>
            <a:r>
              <a:rPr kumimoji="1" lang="ko-KR" altLang="en-US" dirty="0">
                <a:solidFill>
                  <a:srgbClr val="FF808A"/>
                </a:solidFill>
              </a:rPr>
              <a:t>튜플 이름</a:t>
            </a:r>
            <a:endParaRPr kumimoji="1" lang="ko-Kore-KR" altLang="en-US" dirty="0">
              <a:solidFill>
                <a:srgbClr val="FF808A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CEE9EE2-D0AE-543E-5D3D-F2EDF585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튜플</a:t>
            </a:r>
          </a:p>
        </p:txBody>
      </p:sp>
    </p:spTree>
    <p:extLst>
      <p:ext uri="{BB962C8B-B14F-4D97-AF65-F5344CB8AC3E}">
        <p14:creationId xmlns:p14="http://schemas.microsoft.com/office/powerpoint/2010/main" val="1254268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786B6E2-A25F-47CE-55F0-B05CA3C08B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5145" y="1303338"/>
            <a:ext cx="3726985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B03B13-C7D1-D921-3502-2BDF25C8B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6628" y="1252829"/>
            <a:ext cx="5653752" cy="5283062"/>
          </a:xfrm>
        </p:spPr>
        <p:txBody>
          <a:bodyPr/>
          <a:lstStyle/>
          <a:p>
            <a:r>
              <a:rPr kumimoji="1" lang="ko-Kore-KR" altLang="en-US" sz="2400" dirty="0"/>
              <a:t>멤버로는 </a:t>
            </a:r>
            <a:r>
              <a:rPr kumimoji="1" lang="en-US" altLang="ko-Kore-KR" sz="2400" dirty="0"/>
              <a:t>“</a:t>
            </a:r>
            <a:r>
              <a:rPr kumimoji="1" lang="ko-Kore-KR" altLang="en-US" sz="2400" dirty="0">
                <a:solidFill>
                  <a:schemeClr val="accent4"/>
                </a:solidFill>
              </a:rPr>
              <a:t>메소드</a:t>
            </a:r>
            <a:r>
              <a:rPr kumimoji="1" lang="en-US" altLang="ko-Kore-KR" sz="2400" dirty="0">
                <a:solidFill>
                  <a:schemeClr val="accent4"/>
                </a:solidFill>
              </a:rPr>
              <a:t>, </a:t>
            </a:r>
            <a:r>
              <a:rPr kumimoji="1" lang="ko-Kore-KR" altLang="en-US" sz="2400" dirty="0">
                <a:solidFill>
                  <a:schemeClr val="accent4"/>
                </a:solidFill>
              </a:rPr>
              <a:t>이벤트</a:t>
            </a:r>
            <a:r>
              <a:rPr kumimoji="1" lang="en-US" altLang="ko-Kore-KR" sz="2400" dirty="0">
                <a:solidFill>
                  <a:schemeClr val="accent4"/>
                </a:solidFill>
              </a:rPr>
              <a:t>, </a:t>
            </a:r>
            <a:r>
              <a:rPr kumimoji="1" lang="ko-Kore-KR" altLang="en-US" sz="2400" dirty="0">
                <a:solidFill>
                  <a:schemeClr val="accent4"/>
                </a:solidFill>
              </a:rPr>
              <a:t>인덱서</a:t>
            </a:r>
            <a:r>
              <a:rPr kumimoji="1" lang="en-US" altLang="ko-Kore-KR" sz="2400" dirty="0">
                <a:solidFill>
                  <a:schemeClr val="accent4"/>
                </a:solidFill>
              </a:rPr>
              <a:t>, </a:t>
            </a:r>
            <a:r>
              <a:rPr kumimoji="1" lang="ko-Kore-KR" altLang="en-US" sz="2400" dirty="0">
                <a:solidFill>
                  <a:schemeClr val="accent4"/>
                </a:solidFill>
              </a:rPr>
              <a:t>프로퍼티</a:t>
            </a:r>
            <a:r>
              <a:rPr kumimoji="1" lang="en-US" altLang="ko-Kore-KR" sz="2400" dirty="0"/>
              <a:t>”</a:t>
            </a:r>
            <a:r>
              <a:rPr kumimoji="1" lang="ko-Kore-KR" altLang="en-US" sz="2400" dirty="0"/>
              <a:t>만 선언 가능함</a:t>
            </a:r>
            <a:r>
              <a:rPr kumimoji="1" lang="en-US" altLang="ko-Kore-KR" sz="2400" dirty="0"/>
              <a:t>.</a:t>
            </a:r>
          </a:p>
          <a:p>
            <a:r>
              <a:rPr kumimoji="1" lang="ko-Kore-KR" altLang="en-US" sz="2400" dirty="0"/>
              <a:t>접근 지정자는 모두 </a:t>
            </a:r>
            <a:r>
              <a:rPr kumimoji="1" lang="en-US" altLang="ko-Kore-KR" sz="2400" dirty="0"/>
              <a:t>public</a:t>
            </a:r>
            <a:r>
              <a:rPr kumimoji="1" lang="ko-Kore-KR" altLang="en-US" sz="2400" dirty="0"/>
              <a:t>으로 고정</a:t>
            </a:r>
            <a:r>
              <a:rPr kumimoji="1" lang="en-US" altLang="ko-Kore-KR" sz="2400" dirty="0"/>
              <a:t>.</a:t>
            </a:r>
          </a:p>
          <a:p>
            <a:r>
              <a:rPr kumimoji="1" lang="ko-Kore-KR" altLang="en-US" sz="2400" dirty="0"/>
              <a:t>인스턴스 생성 불가능</a:t>
            </a:r>
            <a:r>
              <a:rPr kumimoji="1" lang="en-US" altLang="ko-Kore-KR" sz="2400" dirty="0"/>
              <a:t>.</a:t>
            </a:r>
          </a:p>
          <a:p>
            <a:pPr lvl="1"/>
            <a:r>
              <a:rPr kumimoji="1" lang="ko-Kore-KR" altLang="en-US" sz="2000" dirty="0"/>
              <a:t>인터페이스를 상속 받은 클래스의 인스턴스를 생성 할 수 있음</a:t>
            </a:r>
            <a:r>
              <a:rPr kumimoji="1" lang="en-US" altLang="ko-Kore-KR" sz="2000" dirty="0"/>
              <a:t>.</a:t>
            </a:r>
          </a:p>
          <a:p>
            <a:r>
              <a:rPr kumimoji="1" lang="ko-Kore-KR" altLang="en-US" sz="2400" dirty="0">
                <a:solidFill>
                  <a:schemeClr val="accent4"/>
                </a:solidFill>
              </a:rPr>
              <a:t>선언</a:t>
            </a:r>
            <a:endParaRPr kumimoji="1" lang="en-US" altLang="ko-Kore-KR" sz="2400" dirty="0">
              <a:solidFill>
                <a:schemeClr val="accent4"/>
              </a:solidFill>
            </a:endParaRPr>
          </a:p>
          <a:p>
            <a:pPr lvl="1"/>
            <a:r>
              <a:rPr kumimoji="1" lang="en-US" altLang="ko-Kore-KR" sz="2000" dirty="0">
                <a:solidFill>
                  <a:srgbClr val="FF808A"/>
                </a:solidFill>
              </a:rPr>
              <a:t>interface </a:t>
            </a:r>
            <a:r>
              <a:rPr kumimoji="1" lang="ko-Kore-KR" altLang="en-US" sz="2000" dirty="0">
                <a:solidFill>
                  <a:srgbClr val="FF808A"/>
                </a:solidFill>
              </a:rPr>
              <a:t>이름</a:t>
            </a:r>
            <a:r>
              <a:rPr kumimoji="1" lang="en-US" altLang="ko-Kore-KR" sz="2000" dirty="0">
                <a:solidFill>
                  <a:srgbClr val="FF808A"/>
                </a:solidFill>
              </a:rPr>
              <a:t>{</a:t>
            </a:r>
            <a:r>
              <a:rPr kumimoji="1" lang="ko-Kore-KR" altLang="en-US" sz="2000" dirty="0">
                <a:solidFill>
                  <a:srgbClr val="FF808A"/>
                </a:solidFill>
              </a:rPr>
              <a:t>멤버</a:t>
            </a:r>
            <a:r>
              <a:rPr kumimoji="1" lang="en-US" altLang="ko-KR" sz="2000" dirty="0">
                <a:solidFill>
                  <a:srgbClr val="FF808A"/>
                </a:solidFill>
              </a:rPr>
              <a:t>}</a:t>
            </a:r>
          </a:p>
          <a:p>
            <a:r>
              <a:rPr kumimoji="1" lang="ko-Kore-KR" altLang="en-US" sz="2400" dirty="0">
                <a:solidFill>
                  <a:schemeClr val="accent4"/>
                </a:solidFill>
              </a:rPr>
              <a:t>상속</a:t>
            </a:r>
            <a:endParaRPr kumimoji="1" lang="en-US" altLang="ko-Kore-KR" sz="2400" dirty="0">
              <a:solidFill>
                <a:schemeClr val="accent4"/>
              </a:solidFill>
            </a:endParaRPr>
          </a:p>
          <a:p>
            <a:pPr lvl="1"/>
            <a:r>
              <a:rPr kumimoji="1" lang="en-US" altLang="ko-Kore-KR" sz="1900" dirty="0">
                <a:solidFill>
                  <a:srgbClr val="FF808A"/>
                </a:solidFill>
              </a:rPr>
              <a:t>class </a:t>
            </a:r>
            <a:r>
              <a:rPr kumimoji="1" lang="ko-Kore-KR" altLang="en-US" sz="1900" dirty="0">
                <a:solidFill>
                  <a:srgbClr val="FF808A"/>
                </a:solidFill>
              </a:rPr>
              <a:t>이름 </a:t>
            </a:r>
            <a:r>
              <a:rPr kumimoji="1" lang="en-US" altLang="ko-Kore-KR" sz="1900" dirty="0">
                <a:solidFill>
                  <a:srgbClr val="FF808A"/>
                </a:solidFill>
              </a:rPr>
              <a:t>: </a:t>
            </a:r>
            <a:r>
              <a:rPr kumimoji="1" lang="ko-Kore-KR" altLang="en-US" sz="1900" dirty="0">
                <a:solidFill>
                  <a:srgbClr val="FF808A"/>
                </a:solidFill>
              </a:rPr>
              <a:t>인터페이스 이름</a:t>
            </a:r>
            <a:r>
              <a:rPr kumimoji="1" lang="en-US" altLang="ko-Kore-KR" sz="1900" dirty="0">
                <a:solidFill>
                  <a:srgbClr val="FF808A"/>
                </a:solidFill>
              </a:rPr>
              <a:t>{</a:t>
            </a:r>
            <a:r>
              <a:rPr kumimoji="1" lang="ko-Kore-KR" altLang="en-US" sz="1900" dirty="0">
                <a:solidFill>
                  <a:srgbClr val="FF808A"/>
                </a:solidFill>
              </a:rPr>
              <a:t>멤버</a:t>
            </a:r>
            <a:r>
              <a:rPr kumimoji="1" lang="en-US" altLang="ko-KR" sz="1900" dirty="0">
                <a:solidFill>
                  <a:srgbClr val="FF808A"/>
                </a:solidFill>
              </a:rPr>
              <a:t>}</a:t>
            </a:r>
          </a:p>
          <a:p>
            <a:pPr lvl="1"/>
            <a:r>
              <a:rPr kumimoji="1" lang="ko-Kore-KR" altLang="en-US" sz="1900" dirty="0"/>
              <a:t>인터페이스의 필드는 상속을 통해 내용을 구현 해줘야함</a:t>
            </a:r>
            <a:r>
              <a:rPr kumimoji="1" lang="en-US" altLang="ko-Kore-KR" sz="1900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3893C16-ED6C-66FC-88D2-D3310504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인터페이스</a:t>
            </a:r>
          </a:p>
        </p:txBody>
      </p:sp>
    </p:spTree>
    <p:extLst>
      <p:ext uri="{BB962C8B-B14F-4D97-AF65-F5344CB8AC3E}">
        <p14:creationId xmlns:p14="http://schemas.microsoft.com/office/powerpoint/2010/main" val="2869762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ACB5368-3E3A-00D5-ACB5-B32D6B6DB4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3421" y="1303338"/>
            <a:ext cx="4510433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3A7049-EB85-81EF-B80E-15587D0018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인터페이스는 </a:t>
            </a:r>
            <a:r>
              <a:rPr kumimoji="1" lang="ko-Kore-KR" altLang="en-US" dirty="0">
                <a:solidFill>
                  <a:schemeClr val="accent4"/>
                </a:solidFill>
              </a:rPr>
              <a:t>다른 인터페이스를 상속 </a:t>
            </a:r>
            <a:r>
              <a:rPr kumimoji="1" lang="ko-Kore-KR" altLang="en-US" dirty="0"/>
              <a:t>받을 수 있음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다중 상속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ko-Kore-KR" altLang="en-US" dirty="0"/>
              <a:t>인터페이스는 여러개를 동시에 상속 할 수 있음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/>
              <a:t>ex) </a:t>
            </a:r>
            <a:r>
              <a:rPr kumimoji="1" lang="en-US" altLang="ko-Kore-KR" dirty="0">
                <a:solidFill>
                  <a:srgbClr val="01A5AB"/>
                </a:solidFill>
              </a:rPr>
              <a:t>class Test : Inter1, Inter2{~}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기본 제공 인터페이스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ko-Kore-KR" altLang="en-US" dirty="0"/>
              <a:t>인터페이스 메소드 선언 시 메서드의 내용을 작성할 수 있음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해당 내용은 해당 인터페이스 타입으로 업캐스팅된 객체만 실행 가능</a:t>
            </a:r>
            <a:r>
              <a:rPr kumimoji="1" lang="en-US" altLang="ko-Kore-KR" dirty="0"/>
              <a:t>.</a:t>
            </a:r>
            <a:r>
              <a:rPr kumimoji="1" lang="ko-Kore-KR" altLang="en-US" dirty="0"/>
              <a:t>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0ABF086-38AA-512E-4124-3670AAEBB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인터페이스</a:t>
            </a:r>
          </a:p>
        </p:txBody>
      </p:sp>
    </p:spTree>
    <p:extLst>
      <p:ext uri="{BB962C8B-B14F-4D97-AF65-F5344CB8AC3E}">
        <p14:creationId xmlns:p14="http://schemas.microsoft.com/office/powerpoint/2010/main" val="2986826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21E016-BB5F-D8E3-D0EC-4D5E2CD4B4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0782" y="1303338"/>
            <a:ext cx="4335710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22864-993D-EF63-B518-927D58EB7B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추상 클래스는 클래스와 인터페이스 사이에 있는 개념임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멤버를 선언하고 구현 가능함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인스턴스는 만들지 못함</a:t>
            </a:r>
            <a:r>
              <a:rPr kumimoji="1" lang="en-US" altLang="ko-Kore-KR" dirty="0"/>
              <a:t>.</a:t>
            </a:r>
          </a:p>
          <a:p>
            <a:pPr lvl="2"/>
            <a:r>
              <a:rPr kumimoji="1" lang="ko-Kore-KR" altLang="en-US" dirty="0"/>
              <a:t>단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인터페이스 처럼 상속 받은 클래스의 인스턴스는 담을 수 있음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한개의 추상 메서드라도 존재한다면 반드시 추상 클래스로 정의해야함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>
                <a:solidFill>
                  <a:srgbClr val="FF808A"/>
                </a:solidFill>
              </a:rPr>
              <a:t>abstract class </a:t>
            </a:r>
            <a:r>
              <a:rPr kumimoji="1" lang="ko-Kore-KR" altLang="en-US" dirty="0">
                <a:solidFill>
                  <a:srgbClr val="FF808A"/>
                </a:solidFill>
              </a:rPr>
              <a:t>이름</a:t>
            </a:r>
            <a:r>
              <a:rPr kumimoji="1" lang="en-US" altLang="ko-Kore-KR" dirty="0">
                <a:solidFill>
                  <a:srgbClr val="FF808A"/>
                </a:solidFill>
              </a:rPr>
              <a:t>{</a:t>
            </a:r>
            <a:r>
              <a:rPr kumimoji="1" lang="en-US" altLang="ko-KR" dirty="0">
                <a:solidFill>
                  <a:srgbClr val="FF808A"/>
                </a:solidFill>
              </a:rPr>
              <a:t>~}</a:t>
            </a:r>
          </a:p>
          <a:p>
            <a:pPr lvl="1"/>
            <a:r>
              <a:rPr kumimoji="1" lang="ko-Kore-KR" altLang="en-US" dirty="0">
                <a:solidFill>
                  <a:srgbClr val="FF808A"/>
                </a:solidFill>
              </a:rPr>
              <a:t>한정자</a:t>
            </a:r>
            <a:r>
              <a:rPr kumimoji="1" lang="en-US" altLang="ko-Kore-KR" dirty="0">
                <a:solidFill>
                  <a:srgbClr val="FF808A"/>
                </a:solidFill>
              </a:rPr>
              <a:t> abstract </a:t>
            </a:r>
            <a:r>
              <a:rPr kumimoji="1" lang="ko-Kore-KR" altLang="en-US" dirty="0">
                <a:solidFill>
                  <a:srgbClr val="FF808A"/>
                </a:solidFill>
              </a:rPr>
              <a:t>타입</a:t>
            </a:r>
            <a:r>
              <a:rPr kumimoji="1" lang="en-US" altLang="ko-Kore-KR" dirty="0">
                <a:solidFill>
                  <a:srgbClr val="FF808A"/>
                </a:solidFill>
              </a:rPr>
              <a:t> </a:t>
            </a:r>
            <a:r>
              <a:rPr kumimoji="1" lang="ko-Kore-KR" altLang="en-US" dirty="0">
                <a:solidFill>
                  <a:srgbClr val="FF808A"/>
                </a:solidFill>
              </a:rPr>
              <a:t>이름</a:t>
            </a:r>
            <a:r>
              <a:rPr kumimoji="1" lang="en-US" altLang="ko-KR" dirty="0">
                <a:solidFill>
                  <a:srgbClr val="FF808A"/>
                </a:solidFill>
              </a:rPr>
              <a:t>(</a:t>
            </a:r>
            <a:r>
              <a:rPr kumimoji="1" lang="ko-KR" altLang="en-US" dirty="0">
                <a:solidFill>
                  <a:srgbClr val="FF808A"/>
                </a:solidFill>
              </a:rPr>
              <a:t>매개변수</a:t>
            </a:r>
            <a:r>
              <a:rPr kumimoji="1" lang="en-US" altLang="ko-KR" dirty="0">
                <a:solidFill>
                  <a:srgbClr val="FF808A"/>
                </a:solidFill>
              </a:rPr>
              <a:t>);</a:t>
            </a:r>
            <a:endParaRPr kumimoji="1" lang="ko-Kore-KR" altLang="en-US" dirty="0">
              <a:solidFill>
                <a:srgbClr val="FF808A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0FED962-71B9-F73B-3673-FBD4004B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추상 클래스</a:t>
            </a:r>
          </a:p>
        </p:txBody>
      </p:sp>
    </p:spTree>
    <p:extLst>
      <p:ext uri="{BB962C8B-B14F-4D97-AF65-F5344CB8AC3E}">
        <p14:creationId xmlns:p14="http://schemas.microsoft.com/office/powerpoint/2010/main" val="562610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C2EA8BF-2100-68C8-D09F-5B960B91D5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5485" y="1303338"/>
            <a:ext cx="3906304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39239C-86A7-553B-EFB2-C350215996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sz="2200" dirty="0"/>
              <a:t>필드를 </a:t>
            </a:r>
            <a:r>
              <a:rPr kumimoji="1" lang="en-US" altLang="ko-Kore-KR" sz="2200" dirty="0"/>
              <a:t>p</a:t>
            </a:r>
            <a:r>
              <a:rPr kumimoji="1" lang="en-US" altLang="ko-KR" sz="2200" dirty="0"/>
              <a:t>rivate</a:t>
            </a:r>
            <a:r>
              <a:rPr kumimoji="1" lang="ko-KR" altLang="en-US" sz="2200" dirty="0"/>
              <a:t>나 </a:t>
            </a:r>
            <a:r>
              <a:rPr kumimoji="1" lang="en-US" altLang="ko-KR" sz="2200" dirty="0"/>
              <a:t>protected</a:t>
            </a:r>
            <a:r>
              <a:rPr kumimoji="1" lang="ko-KR" altLang="en-US" sz="2200" dirty="0"/>
              <a:t>로 선언 시 </a:t>
            </a:r>
            <a:r>
              <a:rPr kumimoji="1" lang="en-US" altLang="ko-KR" sz="2200" dirty="0"/>
              <a:t>get, set </a:t>
            </a:r>
            <a:r>
              <a:rPr kumimoji="1" lang="ko-KR" altLang="en-US" sz="2200" dirty="0"/>
              <a:t>메서드를 따로 정의하여 값을 가져오거나 설정 해야함</a:t>
            </a:r>
            <a:r>
              <a:rPr kumimoji="1" lang="en-US" altLang="ko-KR" sz="2200" dirty="0"/>
              <a:t>.</a:t>
            </a:r>
          </a:p>
          <a:p>
            <a:r>
              <a:rPr kumimoji="1" lang="ko-KR" altLang="en-US" sz="2200" dirty="0"/>
              <a:t>프로퍼티를 선언하여 더 간단하게 사용 가능함</a:t>
            </a:r>
            <a:r>
              <a:rPr kumimoji="1" lang="en-US" altLang="ko-KR" sz="2200" dirty="0"/>
              <a:t>.</a:t>
            </a:r>
          </a:p>
          <a:p>
            <a:pPr lvl="1"/>
            <a:r>
              <a:rPr kumimoji="1" lang="ko-KR" altLang="en-US" sz="1800" dirty="0">
                <a:solidFill>
                  <a:srgbClr val="FF808A"/>
                </a:solidFill>
              </a:rPr>
              <a:t>한정자 반환타입 이름</a:t>
            </a:r>
            <a:endParaRPr kumimoji="1" lang="en-US" altLang="ko-KR" sz="1800" dirty="0">
              <a:solidFill>
                <a:srgbClr val="FF808A"/>
              </a:solidFill>
            </a:endParaRPr>
          </a:p>
          <a:p>
            <a:pPr lvl="1"/>
            <a:r>
              <a:rPr kumimoji="1" lang="en-US" altLang="ko-KR" sz="1800" dirty="0">
                <a:solidFill>
                  <a:srgbClr val="FF808A"/>
                </a:solidFill>
              </a:rPr>
              <a:t>{</a:t>
            </a:r>
          </a:p>
          <a:p>
            <a:pPr lvl="1"/>
            <a:r>
              <a:rPr kumimoji="1" lang="en-US" altLang="ko-KR" sz="1800" dirty="0">
                <a:solidFill>
                  <a:srgbClr val="FF808A"/>
                </a:solidFill>
              </a:rPr>
              <a:t>get{return </a:t>
            </a:r>
            <a:r>
              <a:rPr kumimoji="1" lang="ko-KR" altLang="en-US" sz="1800" dirty="0">
                <a:solidFill>
                  <a:srgbClr val="FF808A"/>
                </a:solidFill>
              </a:rPr>
              <a:t>필드 명</a:t>
            </a:r>
            <a:r>
              <a:rPr kumimoji="1" lang="en-US" altLang="ko-KR" sz="1800" dirty="0">
                <a:solidFill>
                  <a:srgbClr val="FF808A"/>
                </a:solidFill>
              </a:rPr>
              <a:t>;}</a:t>
            </a:r>
          </a:p>
          <a:p>
            <a:pPr lvl="1"/>
            <a:r>
              <a:rPr kumimoji="1" lang="en-US" altLang="ko-KR" sz="1800" dirty="0">
                <a:solidFill>
                  <a:srgbClr val="FF808A"/>
                </a:solidFill>
              </a:rPr>
              <a:t>set{</a:t>
            </a:r>
            <a:r>
              <a:rPr kumimoji="1" lang="ko-KR" altLang="en-US" sz="1800" dirty="0">
                <a:solidFill>
                  <a:srgbClr val="FF808A"/>
                </a:solidFill>
              </a:rPr>
              <a:t>필드 </a:t>
            </a:r>
            <a:r>
              <a:rPr kumimoji="1" lang="en-US" altLang="ko-KR" sz="1800" dirty="0">
                <a:solidFill>
                  <a:srgbClr val="FF808A"/>
                </a:solidFill>
              </a:rPr>
              <a:t>= value;}</a:t>
            </a:r>
          </a:p>
          <a:p>
            <a:pPr lvl="1"/>
            <a:r>
              <a:rPr kumimoji="1" lang="en-US" altLang="ko-KR" sz="1800" dirty="0">
                <a:solidFill>
                  <a:srgbClr val="FF808A"/>
                </a:solidFill>
              </a:rPr>
              <a:t>}</a:t>
            </a:r>
          </a:p>
          <a:p>
            <a:pPr lvl="1"/>
            <a:r>
              <a:rPr kumimoji="1" lang="ko-KR" altLang="en-US" sz="1800" dirty="0"/>
              <a:t>사용</a:t>
            </a:r>
            <a:endParaRPr kumimoji="1" lang="en-US" altLang="ko-KR" sz="1800" dirty="0"/>
          </a:p>
          <a:p>
            <a:pPr lvl="2"/>
            <a:r>
              <a:rPr kumimoji="1" lang="en-US" altLang="ko-KR" dirty="0"/>
              <a:t>set : </a:t>
            </a:r>
            <a:r>
              <a:rPr kumimoji="1" lang="ko-KR" altLang="en-US" dirty="0">
                <a:solidFill>
                  <a:srgbClr val="FF808A"/>
                </a:solidFill>
              </a:rPr>
              <a:t>객체</a:t>
            </a:r>
            <a:r>
              <a:rPr kumimoji="1" lang="en-US" altLang="ko-KR" dirty="0">
                <a:solidFill>
                  <a:srgbClr val="FF808A"/>
                </a:solidFill>
              </a:rPr>
              <a:t>.</a:t>
            </a:r>
            <a:r>
              <a:rPr kumimoji="1" lang="ko-KR" altLang="en-US" dirty="0">
                <a:solidFill>
                  <a:srgbClr val="FF808A"/>
                </a:solidFill>
              </a:rPr>
              <a:t>프로퍼티 이름 </a:t>
            </a:r>
            <a:r>
              <a:rPr kumimoji="1" lang="en-US" altLang="ko-KR" dirty="0">
                <a:solidFill>
                  <a:srgbClr val="FF808A"/>
                </a:solidFill>
              </a:rPr>
              <a:t>= </a:t>
            </a:r>
            <a:r>
              <a:rPr kumimoji="1" lang="ko-KR" altLang="en-US" dirty="0">
                <a:solidFill>
                  <a:srgbClr val="FF808A"/>
                </a:solidFill>
              </a:rPr>
              <a:t>값</a:t>
            </a:r>
            <a:r>
              <a:rPr kumimoji="1" lang="en-US" altLang="ko-KR" dirty="0">
                <a:solidFill>
                  <a:srgbClr val="FF808A"/>
                </a:solidFill>
              </a:rPr>
              <a:t>;</a:t>
            </a:r>
          </a:p>
          <a:p>
            <a:pPr lvl="2"/>
            <a:r>
              <a:rPr kumimoji="1" lang="en-US" altLang="ko-KR" dirty="0"/>
              <a:t>get : </a:t>
            </a:r>
            <a:r>
              <a:rPr kumimoji="1" lang="ko-KR" altLang="en-US" dirty="0">
                <a:solidFill>
                  <a:srgbClr val="FF808A"/>
                </a:solidFill>
              </a:rPr>
              <a:t>객체</a:t>
            </a:r>
            <a:r>
              <a:rPr kumimoji="1" lang="en-US" altLang="ko-KR" dirty="0">
                <a:solidFill>
                  <a:srgbClr val="FF808A"/>
                </a:solidFill>
              </a:rPr>
              <a:t>.</a:t>
            </a:r>
            <a:r>
              <a:rPr kumimoji="1" lang="ko-KR" altLang="en-US" dirty="0">
                <a:solidFill>
                  <a:srgbClr val="FF808A"/>
                </a:solidFill>
              </a:rPr>
              <a:t>프로퍼티</a:t>
            </a:r>
            <a:r>
              <a:rPr kumimoji="1" lang="en-US" altLang="ko-KR" dirty="0">
                <a:solidFill>
                  <a:srgbClr val="FF808A"/>
                </a:solidFill>
              </a:rPr>
              <a:t> </a:t>
            </a:r>
            <a:r>
              <a:rPr kumimoji="1" lang="ko-KR" altLang="en-US" dirty="0">
                <a:solidFill>
                  <a:srgbClr val="FF808A"/>
                </a:solidFill>
              </a:rPr>
              <a:t>이름</a:t>
            </a:r>
            <a:r>
              <a:rPr kumimoji="1" lang="en-US" altLang="ko-KR" dirty="0">
                <a:solidFill>
                  <a:srgbClr val="FF808A"/>
                </a:solidFill>
              </a:rPr>
              <a:t>;</a:t>
            </a:r>
          </a:p>
          <a:p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6A5329F-5B6E-E510-B4A4-3C888743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프로퍼티</a:t>
            </a:r>
          </a:p>
        </p:txBody>
      </p:sp>
    </p:spTree>
    <p:extLst>
      <p:ext uri="{BB962C8B-B14F-4D97-AF65-F5344CB8AC3E}">
        <p14:creationId xmlns:p14="http://schemas.microsoft.com/office/powerpoint/2010/main" val="1410042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4D64748-54D2-2D67-0BBF-A524B5BE16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6800" y="1303338"/>
            <a:ext cx="4283675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6C1E28-872E-60DA-FF42-DD30E39289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객체 생성시 </a:t>
            </a:r>
            <a:r>
              <a:rPr kumimoji="1" lang="en-US" altLang="ko-Kore-KR" dirty="0"/>
              <a:t>“</a:t>
            </a:r>
            <a:r>
              <a:rPr kumimoji="1" lang="ko-Kore-KR" altLang="en-US" dirty="0">
                <a:solidFill>
                  <a:srgbClr val="FF808A"/>
                </a:solidFill>
              </a:rPr>
              <a:t>프로퍼티 </a:t>
            </a:r>
            <a:r>
              <a:rPr kumimoji="1" lang="en-US" altLang="ko-Kore-KR" dirty="0">
                <a:solidFill>
                  <a:srgbClr val="FF808A"/>
                </a:solidFill>
              </a:rPr>
              <a:t>= </a:t>
            </a:r>
            <a:r>
              <a:rPr kumimoji="1" lang="ko-Kore-KR" altLang="en-US" dirty="0">
                <a:solidFill>
                  <a:srgbClr val="FF808A"/>
                </a:solidFill>
              </a:rPr>
              <a:t>값</a:t>
            </a:r>
            <a:r>
              <a:rPr kumimoji="1" lang="en-US" altLang="ko-KR" dirty="0">
                <a:solidFill>
                  <a:srgbClr val="FF808A"/>
                </a:solidFill>
              </a:rPr>
              <a:t>;”</a:t>
            </a:r>
            <a:r>
              <a:rPr kumimoji="1" lang="ko-KR" altLang="en-US" dirty="0"/>
              <a:t>으로 초기화 할 수 있음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C# 9.0 </a:t>
            </a:r>
            <a:r>
              <a:rPr kumimoji="1" lang="ko-Kore-KR" altLang="en-US" dirty="0"/>
              <a:t>부터는 </a:t>
            </a:r>
            <a:r>
              <a:rPr kumimoji="1" lang="en-US" altLang="ko-Kore-KR" dirty="0"/>
              <a:t>“</a:t>
            </a:r>
            <a:r>
              <a:rPr kumimoji="1" lang="ko-Kore-KR" altLang="en-US" dirty="0"/>
              <a:t>초기화 전용 자동 구현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을 통해 프로퍼티를 쉽게 구현할 수 있음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ore-KR" altLang="en-US" dirty="0">
                <a:solidFill>
                  <a:schemeClr val="accent4"/>
                </a:solidFill>
              </a:rPr>
              <a:t>선언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2"/>
            <a:r>
              <a:rPr kumimoji="1" lang="ko-Kore-KR" altLang="en-US" dirty="0">
                <a:solidFill>
                  <a:srgbClr val="FF808A"/>
                </a:solidFill>
              </a:rPr>
              <a:t>한정자 타입 필드 필드이름 </a:t>
            </a:r>
            <a:r>
              <a:rPr kumimoji="1" lang="en-US" altLang="ko-Kore-KR" dirty="0">
                <a:solidFill>
                  <a:srgbClr val="FF808A"/>
                </a:solidFill>
              </a:rPr>
              <a:t>{get; init;</a:t>
            </a:r>
            <a:r>
              <a:rPr kumimoji="1" lang="en-US" altLang="ko-KR" dirty="0">
                <a:solidFill>
                  <a:srgbClr val="FF808A"/>
                </a:solidFill>
              </a:rPr>
              <a:t>}</a:t>
            </a:r>
          </a:p>
          <a:p>
            <a:pPr lvl="1"/>
            <a:r>
              <a:rPr kumimoji="1" lang="ko-Kore-KR" altLang="en-US" dirty="0">
                <a:solidFill>
                  <a:schemeClr val="accent4"/>
                </a:solidFill>
              </a:rPr>
              <a:t>호출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2"/>
            <a:r>
              <a:rPr kumimoji="1" lang="en-US" altLang="ko-Kore-KR" dirty="0">
                <a:solidFill>
                  <a:srgbClr val="FF808A"/>
                </a:solidFill>
              </a:rPr>
              <a:t>~ = new </a:t>
            </a:r>
            <a:r>
              <a:rPr kumimoji="1" lang="ko-Kore-KR" altLang="en-US" dirty="0">
                <a:solidFill>
                  <a:srgbClr val="FF808A"/>
                </a:solidFill>
              </a:rPr>
              <a:t>클래스명</a:t>
            </a:r>
            <a:r>
              <a:rPr kumimoji="1" lang="en-US" altLang="ko-Kore-KR" dirty="0">
                <a:solidFill>
                  <a:srgbClr val="FF808A"/>
                </a:solidFill>
              </a:rPr>
              <a:t>(</a:t>
            </a:r>
            <a:r>
              <a:rPr kumimoji="1" lang="en-US" altLang="ko-KR" dirty="0">
                <a:solidFill>
                  <a:srgbClr val="FF808A"/>
                </a:solidFill>
              </a:rPr>
              <a:t>){</a:t>
            </a:r>
          </a:p>
          <a:p>
            <a:pPr lvl="2"/>
            <a:r>
              <a:rPr kumimoji="1" lang="ko-KR" altLang="en-US" dirty="0">
                <a:solidFill>
                  <a:srgbClr val="FF808A"/>
                </a:solidFill>
              </a:rPr>
              <a:t>필드이름</a:t>
            </a:r>
            <a:r>
              <a:rPr kumimoji="1" lang="en-US" altLang="ko-KR" dirty="0">
                <a:solidFill>
                  <a:srgbClr val="FF808A"/>
                </a:solidFill>
              </a:rPr>
              <a:t>1</a:t>
            </a:r>
            <a:r>
              <a:rPr kumimoji="1" lang="ko-KR" altLang="en-US" dirty="0">
                <a:solidFill>
                  <a:srgbClr val="FF808A"/>
                </a:solidFill>
              </a:rPr>
              <a:t> </a:t>
            </a:r>
            <a:r>
              <a:rPr kumimoji="1" lang="en-US" altLang="ko-KR" dirty="0">
                <a:solidFill>
                  <a:srgbClr val="FF808A"/>
                </a:solidFill>
              </a:rPr>
              <a:t>= </a:t>
            </a:r>
            <a:r>
              <a:rPr kumimoji="1" lang="ko-KR" altLang="en-US" dirty="0">
                <a:solidFill>
                  <a:srgbClr val="FF808A"/>
                </a:solidFill>
              </a:rPr>
              <a:t>값</a:t>
            </a:r>
            <a:r>
              <a:rPr kumimoji="1" lang="en-US" altLang="ko-KR" dirty="0">
                <a:solidFill>
                  <a:srgbClr val="FF808A"/>
                </a:solidFill>
              </a:rPr>
              <a:t>1, </a:t>
            </a:r>
            <a:r>
              <a:rPr kumimoji="1" lang="ko-KR" altLang="en-US" dirty="0">
                <a:solidFill>
                  <a:srgbClr val="FF808A"/>
                </a:solidFill>
              </a:rPr>
              <a:t>필드이름</a:t>
            </a:r>
            <a:r>
              <a:rPr kumimoji="1" lang="en-US" altLang="ko-KR" dirty="0">
                <a:solidFill>
                  <a:srgbClr val="FF808A"/>
                </a:solidFill>
              </a:rPr>
              <a:t>2=</a:t>
            </a:r>
            <a:r>
              <a:rPr kumimoji="1" lang="ko-KR" altLang="en-US" dirty="0">
                <a:solidFill>
                  <a:srgbClr val="FF808A"/>
                </a:solidFill>
              </a:rPr>
              <a:t>값</a:t>
            </a:r>
            <a:r>
              <a:rPr kumimoji="1" lang="en-US" altLang="ko-KR" dirty="0">
                <a:solidFill>
                  <a:srgbClr val="FF808A"/>
                </a:solidFill>
              </a:rPr>
              <a:t>2</a:t>
            </a:r>
          </a:p>
          <a:p>
            <a:pPr lvl="2"/>
            <a:r>
              <a:rPr kumimoji="1" lang="en-US" altLang="ko-KR" dirty="0">
                <a:solidFill>
                  <a:srgbClr val="FF808A"/>
                </a:solidFill>
              </a:rPr>
              <a:t>};</a:t>
            </a:r>
            <a:endParaRPr kumimoji="1" lang="ko-Kore-KR" altLang="en-US" dirty="0">
              <a:solidFill>
                <a:srgbClr val="FF808A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3CB837-530A-4A0B-9EE8-D56789B8A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자동 구현 프로퍼티</a:t>
            </a:r>
          </a:p>
        </p:txBody>
      </p:sp>
    </p:spTree>
    <p:extLst>
      <p:ext uri="{BB962C8B-B14F-4D97-AF65-F5344CB8AC3E}">
        <p14:creationId xmlns:p14="http://schemas.microsoft.com/office/powerpoint/2010/main" val="3546164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7567EB3-FC85-6AB2-99A1-CFBB0C7F9C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8590" y="1303338"/>
            <a:ext cx="4040094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4BF5A4-550B-68BD-7B50-17E437BDB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6628" y="1240303"/>
            <a:ext cx="5653752" cy="5283062"/>
          </a:xfrm>
        </p:spPr>
        <p:txBody>
          <a:bodyPr/>
          <a:lstStyle/>
          <a:p>
            <a:r>
              <a:rPr kumimoji="1" lang="ko-Kore-KR" altLang="en-US" dirty="0"/>
              <a:t>레코드는 내부 상태를 변경할 수 없는 객체</a:t>
            </a:r>
            <a:r>
              <a:rPr kumimoji="1" lang="en-US" altLang="ko-Kore-KR" dirty="0"/>
              <a:t>, C# 9.0</a:t>
            </a:r>
            <a:r>
              <a:rPr kumimoji="1" lang="ko-Kore-KR" altLang="en-US" dirty="0"/>
              <a:t>에서 부터 도입됨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선언</a:t>
            </a:r>
            <a:endParaRPr kumimoji="1" lang="en-US" altLang="ko-Kore-KR" dirty="0"/>
          </a:p>
          <a:p>
            <a:pPr lvl="1"/>
            <a:r>
              <a:rPr kumimoji="1" lang="en-US" altLang="ko-Kore-KR" dirty="0">
                <a:solidFill>
                  <a:srgbClr val="FF808A"/>
                </a:solidFill>
              </a:rPr>
              <a:t>record </a:t>
            </a:r>
            <a:r>
              <a:rPr kumimoji="1" lang="ko-Kore-KR" altLang="en-US" dirty="0">
                <a:solidFill>
                  <a:srgbClr val="FF808A"/>
                </a:solidFill>
              </a:rPr>
              <a:t>이름</a:t>
            </a:r>
            <a:r>
              <a:rPr kumimoji="1" lang="en-US" altLang="ko-Kore-KR" dirty="0">
                <a:solidFill>
                  <a:srgbClr val="FF808A"/>
                </a:solidFill>
              </a:rPr>
              <a:t>{</a:t>
            </a:r>
          </a:p>
          <a:p>
            <a:pPr lvl="1"/>
            <a:r>
              <a:rPr kumimoji="1" lang="ko-KR" altLang="en-US" dirty="0">
                <a:solidFill>
                  <a:srgbClr val="FF808A"/>
                </a:solidFill>
              </a:rPr>
              <a:t>한정자 타입 이름 </a:t>
            </a:r>
            <a:r>
              <a:rPr kumimoji="1" lang="en-US" altLang="ko-KR" dirty="0">
                <a:solidFill>
                  <a:srgbClr val="FF808A"/>
                </a:solidFill>
              </a:rPr>
              <a:t>{get; init;}</a:t>
            </a:r>
          </a:p>
          <a:p>
            <a:pPr lvl="1"/>
            <a:r>
              <a:rPr kumimoji="1" lang="en-US" altLang="ko-KR" dirty="0">
                <a:solidFill>
                  <a:srgbClr val="FF808A"/>
                </a:solidFill>
              </a:rPr>
              <a:t>}</a:t>
            </a:r>
          </a:p>
          <a:p>
            <a:r>
              <a:rPr kumimoji="1" lang="en-US" altLang="ko-Kore-KR" dirty="0"/>
              <a:t>with</a:t>
            </a:r>
            <a:r>
              <a:rPr kumimoji="1" lang="ko-Kore-KR" altLang="en-US" dirty="0"/>
              <a:t>를 이용한 레코드 복사</a:t>
            </a:r>
            <a:endParaRPr kumimoji="1" lang="en-US" altLang="ko-Kore-KR" dirty="0"/>
          </a:p>
          <a:p>
            <a:pPr lvl="1"/>
            <a:r>
              <a:rPr kumimoji="1" lang="ko-Kore-KR" altLang="en-US" dirty="0">
                <a:solidFill>
                  <a:srgbClr val="FF808A"/>
                </a:solidFill>
              </a:rPr>
              <a:t>레코드 객체 </a:t>
            </a:r>
            <a:r>
              <a:rPr kumimoji="1" lang="en-US" altLang="ko-Kore-KR" dirty="0">
                <a:solidFill>
                  <a:srgbClr val="FF808A"/>
                </a:solidFill>
              </a:rPr>
              <a:t>= </a:t>
            </a:r>
            <a:r>
              <a:rPr kumimoji="1" lang="ko-Kore-KR" altLang="en-US" dirty="0">
                <a:solidFill>
                  <a:srgbClr val="FF808A"/>
                </a:solidFill>
              </a:rPr>
              <a:t>레코드 객체</a:t>
            </a:r>
            <a:r>
              <a:rPr kumimoji="1" lang="en-US" altLang="ko-Kore-KR" dirty="0">
                <a:solidFill>
                  <a:srgbClr val="FF808A"/>
                </a:solidFill>
              </a:rPr>
              <a:t> with {</a:t>
            </a:r>
            <a:r>
              <a:rPr kumimoji="1" lang="ko-Kore-KR" altLang="en-US" dirty="0">
                <a:solidFill>
                  <a:srgbClr val="FF808A"/>
                </a:solidFill>
              </a:rPr>
              <a:t>프로퍼티수정 값</a:t>
            </a:r>
            <a:r>
              <a:rPr kumimoji="1" lang="en-US" altLang="ko-KR" dirty="0">
                <a:solidFill>
                  <a:srgbClr val="FF808A"/>
                </a:solidFill>
              </a:rPr>
              <a:t>};</a:t>
            </a:r>
          </a:p>
          <a:p>
            <a:r>
              <a:rPr kumimoji="1" lang="en-US" altLang="ko-Kore-KR" dirty="0"/>
              <a:t>Equals() </a:t>
            </a:r>
            <a:r>
              <a:rPr kumimoji="1" lang="ko-Kore-KR" altLang="en-US" dirty="0"/>
              <a:t>메소드로 레코드 비교</a:t>
            </a:r>
            <a:endParaRPr kumimoji="1" lang="en-US" altLang="ko-Kore-KR" dirty="0"/>
          </a:p>
          <a:p>
            <a:pPr lvl="1"/>
            <a:r>
              <a:rPr kumimoji="1" lang="ko-Kore-KR" altLang="en-US" dirty="0">
                <a:solidFill>
                  <a:srgbClr val="FF808A"/>
                </a:solidFill>
              </a:rPr>
              <a:t>레코드 객체</a:t>
            </a:r>
            <a:r>
              <a:rPr kumimoji="1" lang="en-US" altLang="ko-Kore-KR" dirty="0">
                <a:solidFill>
                  <a:srgbClr val="FF808A"/>
                </a:solidFill>
              </a:rPr>
              <a:t>.Equals(</a:t>
            </a:r>
            <a:r>
              <a:rPr kumimoji="1" lang="ko-Kore-KR" altLang="en-US" dirty="0">
                <a:solidFill>
                  <a:srgbClr val="FF808A"/>
                </a:solidFill>
              </a:rPr>
              <a:t>레코드 객체</a:t>
            </a:r>
            <a:r>
              <a:rPr kumimoji="1" lang="en-US" altLang="ko-Kore-KR" dirty="0">
                <a:solidFill>
                  <a:srgbClr val="FF808A"/>
                </a:solidFill>
              </a:rPr>
              <a:t>)</a:t>
            </a:r>
            <a:endParaRPr kumimoji="1" lang="ko-Kore-KR" altLang="en-US" dirty="0">
              <a:solidFill>
                <a:srgbClr val="FF808A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38D7C2B-A345-7F71-09AD-ADCADBD8E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레코드</a:t>
            </a:r>
          </a:p>
        </p:txBody>
      </p:sp>
    </p:spTree>
    <p:extLst>
      <p:ext uri="{BB962C8B-B14F-4D97-AF65-F5344CB8AC3E}">
        <p14:creationId xmlns:p14="http://schemas.microsoft.com/office/powerpoint/2010/main" val="127311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1C8DD-0CC1-E47C-4466-E5C3850ED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C#</a:t>
            </a:r>
            <a:r>
              <a:rPr kumimoji="1" lang="ko-Kore-KR" altLang="en-US" dirty="0"/>
              <a:t>의 기본 파일과 환경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설정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AC7FA4-70F0-C684-6CE5-843037C12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435CE4-D3A0-EA5B-DB4A-579D0FFCE5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ko-Kore-KR" dirty="0"/>
              <a:t>C#</a:t>
            </a:r>
            <a:r>
              <a:rPr kumimoji="1" lang="ko-Kore-KR" altLang="en-US" dirty="0"/>
              <a:t>은 </a:t>
            </a:r>
            <a:r>
              <a:rPr kumimoji="1" lang="en-US" altLang="ko-Kore-KR" dirty="0"/>
              <a:t>“</a:t>
            </a:r>
            <a:r>
              <a:rPr kumimoji="1" lang="en-US" altLang="ko-Kore-KR" dirty="0">
                <a:solidFill>
                  <a:schemeClr val="accent4"/>
                </a:solidFill>
              </a:rPr>
              <a:t>.cs</a:t>
            </a:r>
            <a:r>
              <a:rPr kumimoji="1" lang="en-US" altLang="ko-KR" dirty="0"/>
              <a:t>”</a:t>
            </a:r>
            <a:r>
              <a:rPr kumimoji="1" lang="ko-KR" altLang="en-US" dirty="0"/>
              <a:t>라는 확장자를 가진 소스파일을 통해 컴파일러가 </a:t>
            </a:r>
            <a:r>
              <a:rPr kumimoji="1" lang="en-US" altLang="ko-KR" dirty="0"/>
              <a:t>“</a:t>
            </a:r>
            <a:r>
              <a:rPr kumimoji="1" lang="en-US" altLang="ko-KR" dirty="0">
                <a:solidFill>
                  <a:schemeClr val="accent4"/>
                </a:solidFill>
              </a:rPr>
              <a:t>.IL</a:t>
            </a:r>
            <a:r>
              <a:rPr kumimoji="1" lang="en-US" altLang="ko-KR" dirty="0"/>
              <a:t>” </a:t>
            </a:r>
            <a:r>
              <a:rPr kumimoji="1" lang="ko-KR" altLang="en-US" dirty="0"/>
              <a:t>파일을 만듬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복수의 소스 파일과 기타 부속 정보를 함께 묶어 관리할 수 있는 </a:t>
            </a:r>
            <a:r>
              <a:rPr kumimoji="1" lang="en-US" altLang="ko-Kore-KR" dirty="0"/>
              <a:t>“</a:t>
            </a:r>
            <a:r>
              <a:rPr kumimoji="1" lang="ko-Kore-KR" altLang="en-US" dirty="0">
                <a:solidFill>
                  <a:schemeClr val="accent4"/>
                </a:solidFill>
              </a:rPr>
              <a:t>프로젝트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의 개념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프로젝트는 </a:t>
            </a:r>
            <a:r>
              <a:rPr kumimoji="1" lang="en-US" altLang="ko-KR" dirty="0"/>
              <a:t>C# </a:t>
            </a:r>
            <a:r>
              <a:rPr kumimoji="1" lang="ko-KR" altLang="en-US" dirty="0"/>
              <a:t>프로그램 개발을 위한 기본 단위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확장자는 </a:t>
            </a:r>
            <a:r>
              <a:rPr kumimoji="1" lang="en-US" altLang="ko-KR" dirty="0">
                <a:solidFill>
                  <a:schemeClr val="accent4"/>
                </a:solidFill>
              </a:rPr>
              <a:t>“.csproj”</a:t>
            </a:r>
          </a:p>
          <a:p>
            <a:r>
              <a:rPr kumimoji="1" lang="en-US" altLang="ko-KR" dirty="0">
                <a:solidFill>
                  <a:schemeClr val="accent4"/>
                </a:solidFill>
              </a:rPr>
              <a:t>IDE</a:t>
            </a:r>
          </a:p>
          <a:p>
            <a:pPr lvl="1"/>
            <a:r>
              <a:rPr kumimoji="1" lang="en-US" altLang="ko-KR" dirty="0">
                <a:solidFill>
                  <a:schemeClr val="accent2"/>
                </a:solidFill>
              </a:rPr>
              <a:t>Visual Studio</a:t>
            </a:r>
          </a:p>
          <a:p>
            <a:pPr lvl="2"/>
            <a:r>
              <a:rPr kumimoji="1" lang="ko-KR" altLang="en-US" dirty="0"/>
              <a:t>프로젝트 관리가 쉽고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환경 셋팅이 쉬움</a:t>
            </a:r>
            <a:r>
              <a:rPr kumimoji="1" lang="en-US" altLang="ko-KR" dirty="0"/>
              <a:t>.</a:t>
            </a:r>
          </a:p>
          <a:p>
            <a:pPr lvl="2"/>
            <a:r>
              <a:rPr kumimoji="1" lang="en-US" altLang="ko-KR" dirty="0"/>
              <a:t>IDE</a:t>
            </a:r>
            <a:r>
              <a:rPr kumimoji="1" lang="ko-KR" altLang="en-US" dirty="0"/>
              <a:t>가 상당히 무겁고 느림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>
                <a:solidFill>
                  <a:schemeClr val="accent2"/>
                </a:solidFill>
              </a:rPr>
              <a:t>Visual Studio Code</a:t>
            </a:r>
          </a:p>
          <a:p>
            <a:pPr lvl="2"/>
            <a:r>
              <a:rPr kumimoji="1" lang="en-US" altLang="ko-KR" dirty="0"/>
              <a:t>IDE</a:t>
            </a:r>
            <a:r>
              <a:rPr kumimoji="1" lang="ko-KR" altLang="en-US" dirty="0"/>
              <a:t>가 가벼움</a:t>
            </a:r>
            <a:r>
              <a:rPr kumimoji="1" lang="en-US" altLang="ko-KR" dirty="0"/>
              <a:t>.</a:t>
            </a:r>
          </a:p>
          <a:p>
            <a:pPr lvl="2"/>
            <a:r>
              <a:rPr kumimoji="1" lang="ko-KR" altLang="en-US" dirty="0"/>
              <a:t>환경 셋팅이 어려움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6042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6B113F0-AC15-90D8-FCA6-F950FCE501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1300" y="1620104"/>
            <a:ext cx="5654675" cy="4649668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E34BE-7949-52BC-5EF7-E54449451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형식의 선언과 동시에 인스턴스를 할당함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인스턴스를 만들고 다시는 사용하지 않을 때 사용함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>
                <a:solidFill>
                  <a:srgbClr val="FF808A"/>
                </a:solidFill>
              </a:rPr>
              <a:t>new {</a:t>
            </a:r>
            <a:r>
              <a:rPr kumimoji="1" lang="ko-Kore-KR" altLang="en-US" dirty="0">
                <a:solidFill>
                  <a:srgbClr val="FF808A"/>
                </a:solidFill>
              </a:rPr>
              <a:t>필드</a:t>
            </a:r>
            <a:r>
              <a:rPr kumimoji="1" lang="en-US" altLang="ko-Kore-KR" dirty="0">
                <a:solidFill>
                  <a:srgbClr val="FF808A"/>
                </a:solidFill>
              </a:rPr>
              <a:t>1</a:t>
            </a:r>
            <a:r>
              <a:rPr kumimoji="1" lang="ko-Kore-KR" altLang="en-US" dirty="0">
                <a:solidFill>
                  <a:srgbClr val="FF808A"/>
                </a:solidFill>
              </a:rPr>
              <a:t> </a:t>
            </a:r>
            <a:r>
              <a:rPr kumimoji="1" lang="en-US" altLang="ko-Kore-KR" dirty="0">
                <a:solidFill>
                  <a:srgbClr val="FF808A"/>
                </a:solidFill>
              </a:rPr>
              <a:t>= </a:t>
            </a:r>
            <a:r>
              <a:rPr kumimoji="1" lang="ko-Kore-KR" altLang="en-US" dirty="0">
                <a:solidFill>
                  <a:srgbClr val="FF808A"/>
                </a:solidFill>
              </a:rPr>
              <a:t>값</a:t>
            </a:r>
            <a:r>
              <a:rPr kumimoji="1" lang="en-US" altLang="ko-Kore-KR" dirty="0">
                <a:solidFill>
                  <a:srgbClr val="FF808A"/>
                </a:solidFill>
              </a:rPr>
              <a:t>1, </a:t>
            </a:r>
            <a:r>
              <a:rPr kumimoji="1" lang="ko-Kore-KR" altLang="en-US" dirty="0">
                <a:solidFill>
                  <a:srgbClr val="FF808A"/>
                </a:solidFill>
              </a:rPr>
              <a:t>필드</a:t>
            </a:r>
            <a:r>
              <a:rPr kumimoji="1" lang="en-US" altLang="ko-Kore-KR" dirty="0">
                <a:solidFill>
                  <a:srgbClr val="FF808A"/>
                </a:solidFill>
              </a:rPr>
              <a:t>2</a:t>
            </a:r>
            <a:r>
              <a:rPr kumimoji="1" lang="ko-Kore-KR" altLang="en-US" dirty="0">
                <a:solidFill>
                  <a:srgbClr val="FF808A"/>
                </a:solidFill>
              </a:rPr>
              <a:t> </a:t>
            </a:r>
            <a:r>
              <a:rPr kumimoji="1" lang="en-US" altLang="ko-Kore-KR" dirty="0">
                <a:solidFill>
                  <a:srgbClr val="FF808A"/>
                </a:solidFill>
              </a:rPr>
              <a:t>=</a:t>
            </a:r>
            <a:r>
              <a:rPr kumimoji="1" lang="ko-Kore-KR" altLang="en-US" dirty="0">
                <a:solidFill>
                  <a:srgbClr val="FF808A"/>
                </a:solidFill>
              </a:rPr>
              <a:t> 값</a:t>
            </a:r>
            <a:r>
              <a:rPr kumimoji="1" lang="en-US" altLang="ko-Kore-KR" dirty="0">
                <a:solidFill>
                  <a:srgbClr val="FF808A"/>
                </a:solidFill>
              </a:rPr>
              <a:t>2,</a:t>
            </a:r>
            <a:r>
              <a:rPr kumimoji="1" lang="en-US" altLang="ko-KR" dirty="0">
                <a:solidFill>
                  <a:srgbClr val="FF808A"/>
                </a:solidFill>
              </a:rPr>
              <a:t>..</a:t>
            </a:r>
            <a:r>
              <a:rPr kumimoji="1" lang="en-US" altLang="ko-Kore-KR" dirty="0">
                <a:solidFill>
                  <a:srgbClr val="FF808A"/>
                </a:solidFill>
              </a:rPr>
              <a:t>}</a:t>
            </a:r>
            <a:r>
              <a:rPr kumimoji="1" lang="en-US" altLang="ko-KR" dirty="0">
                <a:solidFill>
                  <a:srgbClr val="FF808A"/>
                </a:solidFill>
              </a:rPr>
              <a:t>;</a:t>
            </a:r>
            <a:endParaRPr kumimoji="1" lang="ko-Kore-KR" altLang="en-US" dirty="0">
              <a:solidFill>
                <a:srgbClr val="FF808A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95493ED-0180-3121-F4E5-5370ADB4C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무명 형식</a:t>
            </a:r>
          </a:p>
        </p:txBody>
      </p:sp>
    </p:spTree>
    <p:extLst>
      <p:ext uri="{BB962C8B-B14F-4D97-AF65-F5344CB8AC3E}">
        <p14:creationId xmlns:p14="http://schemas.microsoft.com/office/powerpoint/2010/main" val="42444705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F344791-89D2-3910-98AA-A8264BFC86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8813" y="1303338"/>
            <a:ext cx="4319648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DA7DA5-886C-4AFF-0393-4996E03BEA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>
                <a:solidFill>
                  <a:schemeClr val="accent4"/>
                </a:solidFill>
              </a:rPr>
              <a:t>인터페이스의 프로퍼티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ko-Kore-KR" altLang="en-US" dirty="0"/>
              <a:t>자동 구현 프로퍼티와 구현 모습이 동일함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추상 클래스의 프로퍼티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ko-Kore-KR" altLang="en-US" dirty="0"/>
              <a:t>구현된 프로퍼티도 가질 수 있음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구현되지 않은 프로퍼티 </a:t>
            </a:r>
            <a:r>
              <a:rPr kumimoji="1" lang="en-US" altLang="ko-Kore-KR" dirty="0"/>
              <a:t>=</a:t>
            </a:r>
            <a:r>
              <a:rPr kumimoji="1" lang="en-US" altLang="ko-KR" dirty="0"/>
              <a:t>= </a:t>
            </a:r>
            <a:r>
              <a:rPr kumimoji="1" lang="ko-KR" altLang="en-US" dirty="0">
                <a:solidFill>
                  <a:schemeClr val="accent4"/>
                </a:solidFill>
              </a:rPr>
              <a:t>추상 프로퍼티</a:t>
            </a:r>
            <a:endParaRPr kumimoji="1" lang="en-US" altLang="ko-KR" dirty="0">
              <a:solidFill>
                <a:schemeClr val="accent4"/>
              </a:solidFill>
            </a:endParaRPr>
          </a:p>
          <a:p>
            <a:pPr lvl="2"/>
            <a:r>
              <a:rPr kumimoji="1" lang="en-US" altLang="ko-Kore-KR" dirty="0">
                <a:solidFill>
                  <a:srgbClr val="FF808A"/>
                </a:solidFill>
              </a:rPr>
              <a:t>abstract </a:t>
            </a:r>
            <a:r>
              <a:rPr kumimoji="1" lang="ko-KR" altLang="en-US" dirty="0">
                <a:solidFill>
                  <a:srgbClr val="FF808A"/>
                </a:solidFill>
              </a:rPr>
              <a:t>타입 이름</a:t>
            </a:r>
            <a:r>
              <a:rPr kumimoji="1" lang="en-US" altLang="ko-KR" dirty="0">
                <a:solidFill>
                  <a:srgbClr val="FF808A"/>
                </a:solidFill>
              </a:rPr>
              <a:t>{get; set;}</a:t>
            </a:r>
          </a:p>
          <a:p>
            <a:pPr lvl="2"/>
            <a:r>
              <a:rPr kumimoji="1" lang="ko-Kore-KR" altLang="en-US" dirty="0"/>
              <a:t>상속 시</a:t>
            </a:r>
            <a:r>
              <a:rPr kumimoji="1" lang="ko-Kore-KR" altLang="en-US" dirty="0">
                <a:solidFill>
                  <a:schemeClr val="accent4"/>
                </a:solidFill>
              </a:rPr>
              <a:t> </a:t>
            </a:r>
            <a:r>
              <a:rPr kumimoji="1" lang="en-US" altLang="ko-Kore-KR" dirty="0">
                <a:solidFill>
                  <a:schemeClr val="accent4"/>
                </a:solidFill>
              </a:rPr>
              <a:t>override </a:t>
            </a:r>
            <a:r>
              <a:rPr kumimoji="1" lang="ko-Kore-KR" altLang="en-US" dirty="0"/>
              <a:t>해야함</a:t>
            </a:r>
            <a:r>
              <a:rPr kumimoji="1" lang="en-US" altLang="ko-Kore-KR" dirty="0"/>
              <a:t>.</a:t>
            </a:r>
          </a:p>
          <a:p>
            <a:pPr lvl="1"/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09B791F-FCEC-F097-7842-D849793B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인터페이스와 추상 클래스의 프로퍼티</a:t>
            </a:r>
          </a:p>
        </p:txBody>
      </p:sp>
    </p:spTree>
    <p:extLst>
      <p:ext uri="{BB962C8B-B14F-4D97-AF65-F5344CB8AC3E}">
        <p14:creationId xmlns:p14="http://schemas.microsoft.com/office/powerpoint/2010/main" val="1904749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6ED2B6-A5AE-189F-5781-CC12A34794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6822" y="1303338"/>
            <a:ext cx="4883630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3607C4-6D4F-AD39-7C78-5F36C9746F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속성과 메서드</a:t>
            </a:r>
            <a:endParaRPr kumimoji="1" lang="en-US" altLang="ko-Kore-KR" dirty="0"/>
          </a:p>
          <a:p>
            <a:pPr lvl="1"/>
            <a:r>
              <a:rPr kumimoji="1" lang="en" altLang="ko-Kore-KR" sz="1500" dirty="0">
                <a:hlinkClick r:id="rId3"/>
              </a:rPr>
              <a:t>https://docs.microsoft.com/ko-kr/dotnet/api/system.array?view=net-6.0</a:t>
            </a:r>
            <a:endParaRPr kumimoji="1" lang="en" altLang="ko-Kore-KR" sz="1500" dirty="0"/>
          </a:p>
          <a:p>
            <a:r>
              <a:rPr kumimoji="1" lang="en-US" altLang="ko-Kore-KR" dirty="0">
                <a:solidFill>
                  <a:schemeClr val="accent4"/>
                </a:solidFill>
              </a:rPr>
              <a:t>System.Index</a:t>
            </a:r>
          </a:p>
          <a:p>
            <a:pPr lvl="1"/>
            <a:r>
              <a:rPr kumimoji="1" lang="en-US" altLang="ko-KR" dirty="0">
                <a:solidFill>
                  <a:schemeClr val="accent4"/>
                </a:solidFill>
              </a:rPr>
              <a:t>^</a:t>
            </a:r>
            <a:r>
              <a:rPr kumimoji="1" lang="ko-KR" altLang="en-US" dirty="0"/>
              <a:t>연산자 </a:t>
            </a:r>
            <a:r>
              <a:rPr kumimoji="1" lang="en-US" altLang="ko-KR" dirty="0"/>
              <a:t>: ^n ==  </a:t>
            </a:r>
            <a:r>
              <a:rPr kumimoji="1" lang="ko-KR" altLang="en-US" dirty="0"/>
              <a:t>끝 </a:t>
            </a:r>
            <a:r>
              <a:rPr kumimoji="1" lang="en-US" altLang="ko-KR" dirty="0"/>
              <a:t>- n</a:t>
            </a:r>
            <a:r>
              <a:rPr kumimoji="1" lang="ko-KR" altLang="en-US" dirty="0"/>
              <a:t>의 요소를 가리킴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r>
              <a:rPr kumimoji="1" lang="en-US" altLang="ko-Kore-KR" dirty="0">
                <a:solidFill>
                  <a:schemeClr val="accent4"/>
                </a:solidFill>
              </a:rPr>
              <a:t>System.Range</a:t>
            </a:r>
          </a:p>
          <a:p>
            <a:pPr lvl="1"/>
            <a:r>
              <a:rPr kumimoji="1" lang="en-US" altLang="ko-KR" dirty="0"/>
              <a:t>“</a:t>
            </a:r>
            <a:r>
              <a:rPr kumimoji="1" lang="ko-KR" altLang="en-US" dirty="0">
                <a:solidFill>
                  <a:schemeClr val="accent4"/>
                </a:solidFill>
              </a:rPr>
              <a:t>시작</a:t>
            </a:r>
            <a:r>
              <a:rPr kumimoji="1" lang="en-US" altLang="ko-Kore-KR" dirty="0">
                <a:solidFill>
                  <a:schemeClr val="accent4"/>
                </a:solidFill>
              </a:rPr>
              <a:t>..</a:t>
            </a:r>
            <a:r>
              <a:rPr kumimoji="1" lang="ko-Kore-KR" altLang="en-US" dirty="0">
                <a:solidFill>
                  <a:schemeClr val="accent4"/>
                </a:solidFill>
              </a:rPr>
              <a:t>마지막</a:t>
            </a:r>
            <a:r>
              <a:rPr kumimoji="1" lang="en-US" altLang="ko-KR" dirty="0"/>
              <a:t>”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연산자를 이용하여 시작 부터 마지막</a:t>
            </a:r>
            <a:r>
              <a:rPr kumimoji="1" lang="en-US" altLang="ko-Kore-KR" dirty="0"/>
              <a:t>-</a:t>
            </a:r>
            <a:r>
              <a:rPr kumimoji="1" lang="en-US" altLang="ko-KR" dirty="0"/>
              <a:t>1 </a:t>
            </a:r>
            <a:r>
              <a:rPr kumimoji="1" lang="ko-KR" altLang="en-US" dirty="0"/>
              <a:t>까지의 범위를 만들 수 있음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ore-KR" altLang="en-US" dirty="0"/>
              <a:t>시작 생략시 처음부터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시작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마지막 생략시 막지막 까지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5142385-0A34-6969-92EB-B74F4A17B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System.Array </a:t>
            </a:r>
            <a:r>
              <a:rPr kumimoji="1" lang="en-US" altLang="ko-KR" dirty="0"/>
              <a:t>- </a:t>
            </a:r>
            <a:r>
              <a:rPr kumimoji="1" lang="ko-KR" altLang="en-US" dirty="0"/>
              <a:t>배열을 다루는 클래스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034038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FD485B-290C-D43D-3FC9-C65828530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5437" y="1951038"/>
            <a:ext cx="5486400" cy="39878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33E804-2415-A6C3-0067-8F3AD9C696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sz="2200" dirty="0"/>
              <a:t>같은 성격을 띈 데이터의 모음을 담는 자료구조</a:t>
            </a:r>
            <a:r>
              <a:rPr kumimoji="1" lang="en-US" altLang="ko-Kore-KR" sz="2200" dirty="0"/>
              <a:t>.</a:t>
            </a:r>
          </a:p>
          <a:p>
            <a:r>
              <a:rPr kumimoji="1" lang="en-US" altLang="ko-Kore-KR" sz="2200" dirty="0"/>
              <a:t>C#</a:t>
            </a:r>
            <a:r>
              <a:rPr kumimoji="1" lang="ko-Kore-KR" altLang="en-US" sz="2200" dirty="0"/>
              <a:t>의 컬렉션들은 </a:t>
            </a:r>
            <a:r>
              <a:rPr kumimoji="1" lang="en-US" altLang="ko-Kore-KR" sz="2200" dirty="0">
                <a:solidFill>
                  <a:schemeClr val="accent4"/>
                </a:solidFill>
              </a:rPr>
              <a:t>ICollection </a:t>
            </a:r>
            <a:r>
              <a:rPr kumimoji="1" lang="ko-Kore-KR" altLang="en-US" sz="2200" dirty="0">
                <a:solidFill>
                  <a:schemeClr val="accent4"/>
                </a:solidFill>
              </a:rPr>
              <a:t>인터페이스를 상속</a:t>
            </a:r>
            <a:r>
              <a:rPr kumimoji="1" lang="ko-Kore-KR" altLang="en-US" sz="2200" dirty="0"/>
              <a:t>함</a:t>
            </a:r>
            <a:r>
              <a:rPr kumimoji="1" lang="en-US" altLang="ko-Kore-KR" sz="2200" dirty="0"/>
              <a:t>.</a:t>
            </a:r>
          </a:p>
          <a:p>
            <a:pPr lvl="1"/>
            <a:r>
              <a:rPr kumimoji="1" lang="en-US" altLang="ko-Kore-KR" sz="1800" dirty="0">
                <a:solidFill>
                  <a:schemeClr val="accent4"/>
                </a:solidFill>
              </a:rPr>
              <a:t>ArrayList ,Queue, Stack, HashTable</a:t>
            </a:r>
            <a:r>
              <a:rPr kumimoji="1" lang="ko-Kore-KR" altLang="en-US" sz="1800" dirty="0"/>
              <a:t>등의 컬렉션이 존재함</a:t>
            </a:r>
            <a:r>
              <a:rPr kumimoji="1" lang="en-US" altLang="ko-Kore-KR" sz="1800" dirty="0"/>
              <a:t>.</a:t>
            </a:r>
          </a:p>
          <a:p>
            <a:r>
              <a:rPr kumimoji="1" lang="ko-Kore-KR" altLang="en-US" sz="2200" dirty="0"/>
              <a:t>공식 문서</a:t>
            </a:r>
            <a:endParaRPr kumimoji="1" lang="en-US" altLang="ko-Kore-KR" sz="2200" dirty="0"/>
          </a:p>
          <a:p>
            <a:pPr lvl="1"/>
            <a:r>
              <a:rPr kumimoji="1" lang="en" altLang="ko-Kore-KR" sz="1800" dirty="0">
                <a:hlinkClick r:id="rId3"/>
              </a:rPr>
              <a:t>https://docs.microsoft.com/ko-kr/dotnet/csharp/programming-guide/concepts/collections</a:t>
            </a:r>
            <a:endParaRPr kumimoji="1" lang="en" altLang="ko-Kore-KR" sz="1800" dirty="0"/>
          </a:p>
          <a:p>
            <a:r>
              <a:rPr kumimoji="1" lang="en-US" altLang="ko-KR" sz="2200" dirty="0"/>
              <a:t>“</a:t>
            </a:r>
            <a:r>
              <a:rPr kumimoji="1" lang="en" altLang="ko-Kore-KR" sz="2200" dirty="0">
                <a:solidFill>
                  <a:schemeClr val="accent2"/>
                </a:solidFill>
              </a:rPr>
              <a:t>using System.Collections</a:t>
            </a:r>
            <a:r>
              <a:rPr kumimoji="1" lang="en-US" altLang="ko-KR" sz="2200" dirty="0">
                <a:solidFill>
                  <a:schemeClr val="accent2"/>
                </a:solidFill>
              </a:rPr>
              <a:t>;</a:t>
            </a:r>
            <a:r>
              <a:rPr kumimoji="1" lang="en-US" altLang="ko-KR" sz="2200" dirty="0"/>
              <a:t>”</a:t>
            </a:r>
            <a:r>
              <a:rPr kumimoji="1" lang="en" altLang="ko-KR" sz="2200" dirty="0"/>
              <a:t> </a:t>
            </a:r>
            <a:r>
              <a:rPr kumimoji="1" lang="ko-KR" altLang="en-US" sz="2200" dirty="0"/>
              <a:t>를 해야 사용 가능</a:t>
            </a:r>
            <a:r>
              <a:rPr kumimoji="1" lang="en-US" altLang="ko-KR" sz="2200" dirty="0"/>
              <a:t>.</a:t>
            </a:r>
            <a:endParaRPr kumimoji="1" lang="en" altLang="ko-Kore-KR" sz="22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720D1AA-D520-CAD9-2A36-ABDBC0F11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컬렉션</a:t>
            </a:r>
          </a:p>
        </p:txBody>
      </p:sp>
    </p:spTree>
    <p:extLst>
      <p:ext uri="{BB962C8B-B14F-4D97-AF65-F5344CB8AC3E}">
        <p14:creationId xmlns:p14="http://schemas.microsoft.com/office/powerpoint/2010/main" val="36260382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4186364-33D2-5B77-24B6-4B68BA07B9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3528" y="1303338"/>
            <a:ext cx="4090219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C4C5F-2B12-B889-833F-3C95848D1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6628" y="1202725"/>
            <a:ext cx="5653752" cy="5283062"/>
          </a:xfrm>
        </p:spPr>
        <p:txBody>
          <a:bodyPr/>
          <a:lstStyle/>
          <a:p>
            <a:r>
              <a:rPr kumimoji="1" lang="ko-Kore-KR" altLang="en-US" dirty="0"/>
              <a:t>인덱서는 인덱스를 이용해 객체 내에 데이터에 접근하게 해주는 프로퍼티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/>
              <a:t>객체를 배열처럼 사용할 수 있게 해줌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선언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ko-Kore-KR" altLang="en-US" dirty="0">
                <a:solidFill>
                  <a:srgbClr val="FF808A"/>
                </a:solidFill>
              </a:rPr>
              <a:t>한정자 타입 </a:t>
            </a:r>
            <a:r>
              <a:rPr kumimoji="1" lang="en-US" altLang="ko-Kore-KR" dirty="0">
                <a:solidFill>
                  <a:srgbClr val="FF808A"/>
                </a:solidFill>
              </a:rPr>
              <a:t>this[</a:t>
            </a:r>
            <a:r>
              <a:rPr kumimoji="1" lang="ko-Kore-KR" altLang="en-US" dirty="0">
                <a:solidFill>
                  <a:srgbClr val="FF808A"/>
                </a:solidFill>
              </a:rPr>
              <a:t>타입 </a:t>
            </a:r>
            <a:r>
              <a:rPr kumimoji="1" lang="en-US" altLang="ko-Kore-KR" dirty="0">
                <a:solidFill>
                  <a:srgbClr val="FF808A"/>
                </a:solidFill>
              </a:rPr>
              <a:t>i</a:t>
            </a:r>
            <a:r>
              <a:rPr kumimoji="1" lang="en-US" altLang="ko-KR" dirty="0">
                <a:solidFill>
                  <a:srgbClr val="FF808A"/>
                </a:solidFill>
              </a:rPr>
              <a:t>ndex</a:t>
            </a:r>
            <a:r>
              <a:rPr kumimoji="1" lang="en-US" altLang="ko-Kore-KR" dirty="0">
                <a:solidFill>
                  <a:srgbClr val="FF808A"/>
                </a:solidFill>
              </a:rPr>
              <a:t>]</a:t>
            </a:r>
            <a:r>
              <a:rPr kumimoji="1" lang="en-US" altLang="ko-KR" dirty="0">
                <a:solidFill>
                  <a:srgbClr val="FF808A"/>
                </a:solidFill>
              </a:rPr>
              <a:t>{</a:t>
            </a:r>
          </a:p>
          <a:p>
            <a:pPr lvl="1"/>
            <a:r>
              <a:rPr kumimoji="1" lang="en-US" altLang="ko-KR" dirty="0">
                <a:solidFill>
                  <a:srgbClr val="FF808A"/>
                </a:solidFill>
              </a:rPr>
              <a:t>get{//index</a:t>
            </a:r>
            <a:r>
              <a:rPr kumimoji="1" lang="ko-KR" altLang="en-US" dirty="0">
                <a:solidFill>
                  <a:srgbClr val="FF808A"/>
                </a:solidFill>
              </a:rPr>
              <a:t>를 이용한 내부 데이터 반환</a:t>
            </a:r>
            <a:r>
              <a:rPr kumimoji="1" lang="en-US" altLang="ko-KR" dirty="0">
                <a:solidFill>
                  <a:srgbClr val="FF808A"/>
                </a:solidFill>
              </a:rPr>
              <a:t>}</a:t>
            </a:r>
          </a:p>
          <a:p>
            <a:pPr lvl="1"/>
            <a:r>
              <a:rPr kumimoji="1" lang="en-US" altLang="ko-KR" dirty="0">
                <a:solidFill>
                  <a:srgbClr val="FF808A"/>
                </a:solidFill>
              </a:rPr>
              <a:t>set{//index</a:t>
            </a:r>
            <a:r>
              <a:rPr kumimoji="1" lang="ko-KR" altLang="en-US" dirty="0">
                <a:solidFill>
                  <a:srgbClr val="FF808A"/>
                </a:solidFill>
              </a:rPr>
              <a:t>를 이용하여 내부 데이터 저장</a:t>
            </a:r>
            <a:r>
              <a:rPr kumimoji="1" lang="en-US" altLang="ko-KR" dirty="0">
                <a:solidFill>
                  <a:srgbClr val="FF808A"/>
                </a:solidFill>
              </a:rPr>
              <a:t>}</a:t>
            </a:r>
          </a:p>
          <a:p>
            <a:pPr lvl="1"/>
            <a:r>
              <a:rPr kumimoji="1" lang="en-US" altLang="ko-KR" dirty="0">
                <a:solidFill>
                  <a:srgbClr val="FF808A"/>
                </a:solidFill>
              </a:rPr>
              <a:t>}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사용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en-US" altLang="ko-Kore-KR" dirty="0"/>
              <a:t>set : </a:t>
            </a:r>
            <a:r>
              <a:rPr kumimoji="1" lang="ko-Kore-KR" altLang="en-US" dirty="0">
                <a:solidFill>
                  <a:srgbClr val="FF808A"/>
                </a:solidFill>
              </a:rPr>
              <a:t>객체 이름</a:t>
            </a:r>
            <a:r>
              <a:rPr kumimoji="1" lang="en-US" altLang="ko-Kore-KR" dirty="0">
                <a:solidFill>
                  <a:srgbClr val="FF808A"/>
                </a:solidFill>
              </a:rPr>
              <a:t>[</a:t>
            </a:r>
            <a:r>
              <a:rPr kumimoji="1" lang="ko-Kore-KR" altLang="en-US" dirty="0">
                <a:solidFill>
                  <a:srgbClr val="FF808A"/>
                </a:solidFill>
              </a:rPr>
              <a:t>인덱스</a:t>
            </a:r>
            <a:r>
              <a:rPr kumimoji="1" lang="en-US" altLang="ko-KR" dirty="0">
                <a:solidFill>
                  <a:srgbClr val="FF808A"/>
                </a:solidFill>
              </a:rPr>
              <a:t>] = </a:t>
            </a:r>
            <a:r>
              <a:rPr kumimoji="1" lang="ko-KR" altLang="en-US" dirty="0">
                <a:solidFill>
                  <a:srgbClr val="FF808A"/>
                </a:solidFill>
              </a:rPr>
              <a:t>값</a:t>
            </a:r>
            <a:r>
              <a:rPr kumimoji="1" lang="en-US" altLang="ko-KR" dirty="0">
                <a:solidFill>
                  <a:srgbClr val="FF808A"/>
                </a:solidFill>
              </a:rPr>
              <a:t>;</a:t>
            </a:r>
          </a:p>
          <a:p>
            <a:pPr lvl="1"/>
            <a:r>
              <a:rPr kumimoji="1" lang="en-US" altLang="ko-Kore-KR" dirty="0"/>
              <a:t>get : </a:t>
            </a:r>
            <a:r>
              <a:rPr kumimoji="1" lang="ko-Kore-KR" altLang="en-US" dirty="0">
                <a:solidFill>
                  <a:srgbClr val="FF808A"/>
                </a:solidFill>
              </a:rPr>
              <a:t>객체 이름</a:t>
            </a:r>
            <a:r>
              <a:rPr kumimoji="1" lang="en-US" altLang="ko-Kore-KR" dirty="0">
                <a:solidFill>
                  <a:srgbClr val="FF808A"/>
                </a:solidFill>
              </a:rPr>
              <a:t>[</a:t>
            </a:r>
            <a:r>
              <a:rPr kumimoji="1" lang="ko-Kore-KR" altLang="en-US" dirty="0">
                <a:solidFill>
                  <a:srgbClr val="FF808A"/>
                </a:solidFill>
              </a:rPr>
              <a:t>인덱스</a:t>
            </a:r>
            <a:r>
              <a:rPr kumimoji="1" lang="en-US" altLang="ko-KR" dirty="0">
                <a:solidFill>
                  <a:srgbClr val="FF808A"/>
                </a:solidFill>
              </a:rPr>
              <a:t>];</a:t>
            </a:r>
            <a:endParaRPr kumimoji="1" lang="ko-Kore-KR" altLang="en-US" dirty="0">
              <a:solidFill>
                <a:srgbClr val="FF808A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A6CB1A6-8DE1-DD45-613B-EA59C7F9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인덱서</a:t>
            </a:r>
          </a:p>
        </p:txBody>
      </p:sp>
    </p:spTree>
    <p:extLst>
      <p:ext uri="{BB962C8B-B14F-4D97-AF65-F5344CB8AC3E}">
        <p14:creationId xmlns:p14="http://schemas.microsoft.com/office/powerpoint/2010/main" val="3773555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216EA8C-AA28-A230-C431-F9B695E110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6614" y="1303338"/>
            <a:ext cx="4324047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C749A3-BB76-D834-4149-C6F5E1C317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R" altLang="en-US" dirty="0"/>
              <a:t>다음의 </a:t>
            </a:r>
            <a:r>
              <a:rPr kumimoji="1" lang="ko-Kore-KR" altLang="en-US" dirty="0"/>
              <a:t>메서드들을 사용해 객체를 </a:t>
            </a:r>
            <a:r>
              <a:rPr kumimoji="1" lang="en-US" altLang="ko-Kore-KR" dirty="0"/>
              <a:t>foreach</a:t>
            </a:r>
            <a:r>
              <a:rPr kumimoji="1" lang="ko-Kore-KR" altLang="en-US" dirty="0"/>
              <a:t>에 사용하게 할 수 있음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ore-KR" dirty="0">
                <a:solidFill>
                  <a:schemeClr val="accent4"/>
                </a:solidFill>
              </a:rPr>
              <a:t>IEnumerator</a:t>
            </a:r>
            <a:r>
              <a:rPr kumimoji="1" lang="ko-Kore-KR" altLang="en-US" dirty="0">
                <a:solidFill>
                  <a:schemeClr val="accent4"/>
                </a:solidFill>
              </a:rPr>
              <a:t> </a:t>
            </a:r>
            <a:r>
              <a:rPr kumimoji="1" lang="ko-Kore-KR" altLang="en-US" dirty="0"/>
              <a:t>인터페이스 메서드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프로퍼티</a:t>
            </a:r>
            <a:endParaRPr kumimoji="1" lang="en-US" altLang="ko-Kore-KR" dirty="0"/>
          </a:p>
          <a:p>
            <a:pPr lvl="1"/>
            <a:r>
              <a:rPr kumimoji="1" lang="en-US" altLang="ko-KR" dirty="0">
                <a:solidFill>
                  <a:schemeClr val="accent2"/>
                </a:solidFill>
              </a:rPr>
              <a:t>O</a:t>
            </a:r>
            <a:r>
              <a:rPr kumimoji="1" lang="en-US" altLang="ko-Kore-KR" dirty="0">
                <a:solidFill>
                  <a:schemeClr val="accent2"/>
                </a:solidFill>
              </a:rPr>
              <a:t>bject Current{get</a:t>
            </a:r>
            <a:r>
              <a:rPr kumimoji="1" lang="en-US" altLang="ko-KR" dirty="0">
                <a:solidFill>
                  <a:schemeClr val="accent2"/>
                </a:solidFill>
              </a:rPr>
              <a:t>;</a:t>
            </a:r>
            <a:r>
              <a:rPr kumimoji="1" lang="en-US" altLang="ko-Kore-KR" dirty="0">
                <a:solidFill>
                  <a:schemeClr val="accent2"/>
                </a:solidFill>
              </a:rPr>
              <a:t>}</a:t>
            </a:r>
          </a:p>
          <a:p>
            <a:pPr lvl="1"/>
            <a:r>
              <a:rPr kumimoji="1" lang="en-US" altLang="ko-KR" dirty="0">
                <a:solidFill>
                  <a:schemeClr val="accent2"/>
                </a:solidFill>
              </a:rPr>
              <a:t>boolean MoveNext()</a:t>
            </a:r>
          </a:p>
          <a:p>
            <a:pPr lvl="1"/>
            <a:r>
              <a:rPr kumimoji="1" lang="en-US" altLang="ko-KR" dirty="0">
                <a:solidFill>
                  <a:schemeClr val="accent2"/>
                </a:solidFill>
              </a:rPr>
              <a:t>void Reset()</a:t>
            </a:r>
            <a:endParaRPr kumimoji="1" lang="en-US" altLang="ko-Kore-KR" dirty="0">
              <a:solidFill>
                <a:schemeClr val="accent2"/>
              </a:solidFill>
            </a:endParaRPr>
          </a:p>
          <a:p>
            <a:r>
              <a:rPr kumimoji="1" lang="en-US" altLang="ko-Kore-KR" dirty="0">
                <a:solidFill>
                  <a:schemeClr val="accent4"/>
                </a:solidFill>
              </a:rPr>
              <a:t>IEnumerable </a:t>
            </a:r>
            <a:r>
              <a:rPr kumimoji="1" lang="ko-Kore-KR" altLang="en-US" dirty="0"/>
              <a:t>인터페이스 메서드</a:t>
            </a:r>
            <a:endParaRPr kumimoji="1" lang="en-US" altLang="ko-Kore-KR" dirty="0"/>
          </a:p>
          <a:p>
            <a:pPr lvl="1"/>
            <a:r>
              <a:rPr kumimoji="1" lang="en-US" altLang="ko-Kore-KR" dirty="0">
                <a:solidFill>
                  <a:schemeClr val="accent2"/>
                </a:solidFill>
              </a:rPr>
              <a:t>IEnumerator GetEnumerator()</a:t>
            </a:r>
            <a:endParaRPr kumimoji="1" lang="ko-Kore-KR" altLang="en-US" dirty="0">
              <a:solidFill>
                <a:schemeClr val="accent2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DAB2CF2-4730-E1B0-4399-A1812F87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foreach </a:t>
            </a:r>
            <a:r>
              <a:rPr kumimoji="1" lang="ko-Kore-KR" altLang="en-US" dirty="0"/>
              <a:t>가능한 객체만들기</a:t>
            </a:r>
          </a:p>
        </p:txBody>
      </p:sp>
    </p:spTree>
    <p:extLst>
      <p:ext uri="{BB962C8B-B14F-4D97-AF65-F5344CB8AC3E}">
        <p14:creationId xmlns:p14="http://schemas.microsoft.com/office/powerpoint/2010/main" val="1043266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9B1A35-BFB2-1EFF-01C4-4B7954F412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6614" y="1303338"/>
            <a:ext cx="4324047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88EF89-E42D-9C73-B41F-08A9AB12BE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타입을 일반화하여 사용할 때 원하는 타입으로 변환 시켜서 사용하는 형식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R" dirty="0"/>
              <a:t>“</a:t>
            </a:r>
            <a:r>
              <a:rPr kumimoji="1" lang="en-US" altLang="ko-KR" dirty="0">
                <a:solidFill>
                  <a:schemeClr val="accent4"/>
                </a:solidFill>
              </a:rPr>
              <a:t>&lt;</a:t>
            </a:r>
            <a:r>
              <a:rPr kumimoji="1" lang="ko-KR" altLang="en-US" dirty="0">
                <a:solidFill>
                  <a:schemeClr val="accent4"/>
                </a:solidFill>
              </a:rPr>
              <a:t>형식 매개변수</a:t>
            </a:r>
            <a:r>
              <a:rPr kumimoji="1" lang="en-US" altLang="ko-KR" dirty="0">
                <a:solidFill>
                  <a:schemeClr val="accent4"/>
                </a:solidFill>
              </a:rPr>
              <a:t>&gt;”</a:t>
            </a:r>
            <a:r>
              <a:rPr kumimoji="1" lang="ko-KR" altLang="en-US" dirty="0"/>
              <a:t>로 사용할 수 있음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ore-KR" altLang="en-US" dirty="0">
                <a:solidFill>
                  <a:schemeClr val="accent4"/>
                </a:solidFill>
              </a:rPr>
              <a:t>메서드</a:t>
            </a:r>
            <a:r>
              <a:rPr kumimoji="1" lang="en-US" altLang="ko-Kore-KR" dirty="0"/>
              <a:t>, </a:t>
            </a:r>
            <a:r>
              <a:rPr kumimoji="1" lang="ko-Kore-KR" altLang="en-US" dirty="0">
                <a:solidFill>
                  <a:schemeClr val="accent4"/>
                </a:solidFill>
              </a:rPr>
              <a:t>클래스</a:t>
            </a:r>
            <a:r>
              <a:rPr kumimoji="1" lang="en-US" altLang="ko-Kore-KR" dirty="0"/>
              <a:t>, </a:t>
            </a:r>
            <a:r>
              <a:rPr kumimoji="1" lang="ko-Kore-KR" altLang="en-US" dirty="0">
                <a:solidFill>
                  <a:schemeClr val="accent4"/>
                </a:solidFill>
              </a:rPr>
              <a:t>컬렉션</a:t>
            </a:r>
            <a:r>
              <a:rPr kumimoji="1" lang="ko-Kore-KR" altLang="en-US" dirty="0"/>
              <a:t> 등에 사용할 수 있음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형식 매개변수 제약을 통해 </a:t>
            </a:r>
            <a:r>
              <a:rPr kumimoji="1" lang="ko-Kore-KR" altLang="en-US" dirty="0">
                <a:solidFill>
                  <a:schemeClr val="accent4"/>
                </a:solidFill>
              </a:rPr>
              <a:t>제약</a:t>
            </a:r>
            <a:r>
              <a:rPr kumimoji="1" lang="ko-Kore-KR" altLang="en-US" dirty="0"/>
              <a:t> 가능</a:t>
            </a:r>
            <a:r>
              <a:rPr kumimoji="1" lang="en-US" altLang="ko-Kore-KR" dirty="0"/>
              <a:t>.</a:t>
            </a:r>
          </a:p>
          <a:p>
            <a:pPr lvl="2"/>
            <a:r>
              <a:rPr kumimoji="1" lang="en-US" altLang="ko-Kore-KR" dirty="0">
                <a:hlinkClick r:id="rId3"/>
              </a:rPr>
              <a:t>https://docs.microsoft.com/ko-kr/dotnet/csharp/programming-guide/generics/constraints-on-type-parameters</a:t>
            </a:r>
            <a:endParaRPr kumimoji="1" lang="en-US" altLang="ko-Kore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51236EE-D7E4-2B09-8909-664AD283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일반화</a:t>
            </a:r>
            <a:r>
              <a:rPr kumimoji="1" lang="en-US" altLang="ko-Kore-KR" dirty="0"/>
              <a:t>(</a:t>
            </a:r>
            <a:r>
              <a:rPr kumimoji="1" lang="ko-Kore-KR" altLang="en-US" dirty="0"/>
              <a:t>제네릭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89605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21F7D81-3CC1-E18D-686B-7267B9BE93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7942" y="1303338"/>
            <a:ext cx="4041390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EE7F2-F4D4-FC4B-5B06-9EE91EE81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6628" y="1277881"/>
            <a:ext cx="5653752" cy="5283062"/>
          </a:xfrm>
        </p:spPr>
        <p:txBody>
          <a:bodyPr/>
          <a:lstStyle/>
          <a:p>
            <a:r>
              <a:rPr kumimoji="1" lang="ko-Kore-KR" altLang="en-US" sz="2300" dirty="0"/>
              <a:t>예외란 프로그래머가 생각하는 프로그램 시나리오에 벗어난 것</a:t>
            </a:r>
            <a:r>
              <a:rPr kumimoji="1" lang="en-US" altLang="ko-Kore-KR" sz="2300" dirty="0"/>
              <a:t>.</a:t>
            </a:r>
          </a:p>
          <a:p>
            <a:pPr lvl="1"/>
            <a:r>
              <a:rPr kumimoji="1" lang="ko-Kore-KR" altLang="en-US" sz="1900" dirty="0"/>
              <a:t>오류나 프로그램 다운으로 이어질 수 있음</a:t>
            </a:r>
            <a:r>
              <a:rPr kumimoji="1" lang="en-US" altLang="ko-Kore-KR" sz="1900" dirty="0"/>
              <a:t>.</a:t>
            </a:r>
          </a:p>
          <a:p>
            <a:pPr lvl="1"/>
            <a:r>
              <a:rPr kumimoji="1" lang="ko-Kore-KR" altLang="en-US" sz="1900" dirty="0"/>
              <a:t>이를 방지하기 위해 </a:t>
            </a:r>
            <a:r>
              <a:rPr kumimoji="1" lang="en-US" altLang="ko-Kore-KR" sz="1900" dirty="0"/>
              <a:t>“</a:t>
            </a:r>
            <a:r>
              <a:rPr kumimoji="1" lang="ko-Kore-KR" altLang="en-US" sz="1900" dirty="0">
                <a:solidFill>
                  <a:schemeClr val="accent4"/>
                </a:solidFill>
              </a:rPr>
              <a:t>예외 처리</a:t>
            </a:r>
            <a:r>
              <a:rPr kumimoji="1" lang="en-US" altLang="ko-Kore-KR" sz="1900" dirty="0"/>
              <a:t>”</a:t>
            </a:r>
            <a:r>
              <a:rPr kumimoji="1" lang="ko-Kore-KR" altLang="en-US" sz="1900" dirty="0"/>
              <a:t>를 해줘야함</a:t>
            </a:r>
            <a:r>
              <a:rPr kumimoji="1" lang="en-US" altLang="ko-Kore-KR" sz="1900" dirty="0"/>
              <a:t>.</a:t>
            </a:r>
          </a:p>
          <a:p>
            <a:pPr lvl="1"/>
            <a:r>
              <a:rPr kumimoji="1" lang="ko-Kore-KR" altLang="en-US" sz="1900" dirty="0">
                <a:solidFill>
                  <a:schemeClr val="accent4"/>
                </a:solidFill>
              </a:rPr>
              <a:t>방법</a:t>
            </a:r>
            <a:endParaRPr kumimoji="1" lang="en-US" altLang="ko-Kore-KR" sz="1900" dirty="0">
              <a:solidFill>
                <a:schemeClr val="accent4"/>
              </a:solidFill>
            </a:endParaRPr>
          </a:p>
          <a:p>
            <a:pPr lvl="2"/>
            <a:r>
              <a:rPr kumimoji="1" lang="en-US" altLang="ko-Kore-KR" sz="1700" dirty="0">
                <a:solidFill>
                  <a:srgbClr val="FF808A"/>
                </a:solidFill>
              </a:rPr>
              <a:t>try{</a:t>
            </a:r>
            <a:r>
              <a:rPr kumimoji="1" lang="ko-Kore-KR" altLang="en-US" sz="1700" dirty="0">
                <a:solidFill>
                  <a:srgbClr val="FF808A"/>
                </a:solidFill>
              </a:rPr>
              <a:t>실행 코드</a:t>
            </a:r>
            <a:r>
              <a:rPr kumimoji="1" lang="en-US" altLang="ko-Kore-KR" sz="1700" dirty="0">
                <a:solidFill>
                  <a:srgbClr val="FF808A"/>
                </a:solidFill>
              </a:rPr>
              <a:t>} </a:t>
            </a:r>
          </a:p>
          <a:p>
            <a:pPr lvl="2"/>
            <a:r>
              <a:rPr kumimoji="1" lang="en-US" altLang="ko-Kore-KR" sz="1700" dirty="0">
                <a:solidFill>
                  <a:srgbClr val="FF808A"/>
                </a:solidFill>
              </a:rPr>
              <a:t>catch(</a:t>
            </a:r>
            <a:r>
              <a:rPr kumimoji="1" lang="ko-Kore-KR" altLang="en-US" sz="1700" dirty="0">
                <a:solidFill>
                  <a:srgbClr val="FF808A"/>
                </a:solidFill>
              </a:rPr>
              <a:t>예외 객체</a:t>
            </a:r>
            <a:r>
              <a:rPr kumimoji="1" lang="en-US" altLang="ko-Kore-KR" sz="1700" dirty="0">
                <a:solidFill>
                  <a:srgbClr val="FF808A"/>
                </a:solidFill>
              </a:rPr>
              <a:t>){</a:t>
            </a:r>
            <a:r>
              <a:rPr kumimoji="1" lang="ko-Kore-KR" altLang="en-US" sz="1700" dirty="0">
                <a:solidFill>
                  <a:srgbClr val="FF808A"/>
                </a:solidFill>
              </a:rPr>
              <a:t>예외 발생 시 실행할 코드</a:t>
            </a:r>
            <a:r>
              <a:rPr kumimoji="1" lang="en-US" altLang="ko-Kore-KR" sz="1700" dirty="0">
                <a:solidFill>
                  <a:srgbClr val="FF808A"/>
                </a:solidFill>
              </a:rPr>
              <a:t>} </a:t>
            </a:r>
          </a:p>
          <a:p>
            <a:pPr lvl="2"/>
            <a:r>
              <a:rPr kumimoji="1" lang="en-US" altLang="ko-Kore-KR" sz="1700" dirty="0">
                <a:solidFill>
                  <a:srgbClr val="FF808A"/>
                </a:solidFill>
              </a:rPr>
              <a:t>finally{</a:t>
            </a:r>
            <a:r>
              <a:rPr kumimoji="1" lang="ko-Kore-KR" altLang="en-US" sz="1700" dirty="0">
                <a:solidFill>
                  <a:srgbClr val="FF808A"/>
                </a:solidFill>
              </a:rPr>
              <a:t>반드시 실행할 코드</a:t>
            </a:r>
            <a:r>
              <a:rPr kumimoji="1" lang="en-US" altLang="ko-Kore-KR" sz="1700" dirty="0">
                <a:solidFill>
                  <a:srgbClr val="FF808A"/>
                </a:solidFill>
              </a:rPr>
              <a:t>}</a:t>
            </a:r>
          </a:p>
          <a:p>
            <a:pPr lvl="1"/>
            <a:r>
              <a:rPr kumimoji="1" lang="ko-Kore-KR" altLang="en-US" sz="1900" dirty="0"/>
              <a:t>예외 처리 문 </a:t>
            </a:r>
            <a:r>
              <a:rPr kumimoji="1" lang="en-US" altLang="ko-Kore-KR" sz="1900" dirty="0"/>
              <a:t>catch</a:t>
            </a:r>
            <a:r>
              <a:rPr kumimoji="1" lang="ko-Kore-KR" altLang="en-US" sz="1900" dirty="0"/>
              <a:t>는 여러개 쓸 수 있음</a:t>
            </a:r>
            <a:r>
              <a:rPr kumimoji="1" lang="en-US" altLang="ko-Kore-KR" sz="1900" dirty="0"/>
              <a:t>.</a:t>
            </a:r>
          </a:p>
          <a:p>
            <a:pPr lvl="1"/>
            <a:r>
              <a:rPr kumimoji="1" lang="ko-Kore-KR" altLang="en-US" sz="1900" dirty="0">
                <a:solidFill>
                  <a:schemeClr val="accent4"/>
                </a:solidFill>
              </a:rPr>
              <a:t>예외 던지기</a:t>
            </a:r>
            <a:endParaRPr kumimoji="1" lang="en-US" altLang="ko-Kore-KR" sz="1900" dirty="0">
              <a:solidFill>
                <a:schemeClr val="accent4"/>
              </a:solidFill>
            </a:endParaRPr>
          </a:p>
          <a:p>
            <a:pPr lvl="2"/>
            <a:r>
              <a:rPr kumimoji="1" lang="en-US" altLang="ko-KR" sz="1700" dirty="0"/>
              <a:t>“</a:t>
            </a:r>
            <a:r>
              <a:rPr kumimoji="1" lang="en-US" altLang="ko-Kore-KR" sz="1700" dirty="0">
                <a:solidFill>
                  <a:srgbClr val="FF808A"/>
                </a:solidFill>
              </a:rPr>
              <a:t>throw new </a:t>
            </a:r>
            <a:r>
              <a:rPr kumimoji="1" lang="ko-Kore-KR" altLang="en-US" sz="1700" dirty="0">
                <a:solidFill>
                  <a:srgbClr val="FF808A"/>
                </a:solidFill>
              </a:rPr>
              <a:t>예외 객체</a:t>
            </a:r>
            <a:r>
              <a:rPr kumimoji="1" lang="en-US" altLang="ko-Kore-KR" sz="1700" dirty="0">
                <a:solidFill>
                  <a:srgbClr val="FF808A"/>
                </a:solidFill>
              </a:rPr>
              <a:t>;</a:t>
            </a:r>
            <a:r>
              <a:rPr kumimoji="1" lang="en-US" altLang="ko-KR" sz="1700" dirty="0"/>
              <a:t>”</a:t>
            </a:r>
            <a:r>
              <a:rPr kumimoji="1" lang="ko-Kore-KR" altLang="en-US" sz="1700" dirty="0"/>
              <a:t>를 통해 현제 메서드에서 예외를 발생 시킴</a:t>
            </a:r>
            <a:r>
              <a:rPr kumimoji="1" lang="en-US" altLang="ko-Kore-KR" sz="1700" dirty="0"/>
              <a:t>.</a:t>
            </a:r>
          </a:p>
          <a:p>
            <a:pPr lvl="1"/>
            <a:r>
              <a:rPr kumimoji="1" lang="en-US" altLang="ko-Kore-KR" sz="1900" dirty="0">
                <a:solidFill>
                  <a:schemeClr val="accent4"/>
                </a:solidFill>
              </a:rPr>
              <a:t>System.Exception</a:t>
            </a:r>
            <a:r>
              <a:rPr kumimoji="1" lang="en-US" altLang="ko-Kore-KR" sz="1900" dirty="0"/>
              <a:t> </a:t>
            </a:r>
            <a:r>
              <a:rPr kumimoji="1" lang="ko-Kore-KR" altLang="en-US" sz="1900" dirty="0"/>
              <a:t>클래스를 상속해서 사용자 정의 예외 클래스 만들 수 있음</a:t>
            </a:r>
            <a:r>
              <a:rPr kumimoji="1" lang="en-US" altLang="ko-Kore-KR" sz="1900" dirty="0"/>
              <a:t>.</a:t>
            </a:r>
            <a:endParaRPr kumimoji="1" lang="ko-Kore-KR" altLang="en-US" sz="19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7B1C4DD-4018-F8DC-CF0D-88AC5DB30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예외</a:t>
            </a:r>
          </a:p>
        </p:txBody>
      </p:sp>
    </p:spTree>
    <p:extLst>
      <p:ext uri="{BB962C8B-B14F-4D97-AF65-F5344CB8AC3E}">
        <p14:creationId xmlns:p14="http://schemas.microsoft.com/office/powerpoint/2010/main" val="18039580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69CFF86-1279-0320-8609-007B195B28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0918" y="1303338"/>
            <a:ext cx="5195439" cy="52832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A0656C-1087-97E6-6011-1C1463986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3998" y="1312764"/>
            <a:ext cx="5895372" cy="5283062"/>
          </a:xfrm>
        </p:spPr>
        <p:txBody>
          <a:bodyPr/>
          <a:lstStyle/>
          <a:p>
            <a:r>
              <a:rPr kumimoji="1" lang="ko-Kore-KR" altLang="en-US" sz="2300" dirty="0">
                <a:solidFill>
                  <a:schemeClr val="accent3"/>
                </a:solidFill>
              </a:rPr>
              <a:t>콜백</a:t>
            </a:r>
            <a:r>
              <a:rPr kumimoji="1" lang="ko-Kore-KR" altLang="en-US" sz="2300" dirty="0"/>
              <a:t> 기능을 담당함</a:t>
            </a:r>
            <a:r>
              <a:rPr kumimoji="1" lang="en-US" altLang="ko-Kore-KR" sz="2300" dirty="0"/>
              <a:t>.</a:t>
            </a:r>
          </a:p>
          <a:p>
            <a:pPr lvl="1"/>
            <a:r>
              <a:rPr kumimoji="1" lang="ko-Kore-KR" altLang="en-US" sz="1900" dirty="0"/>
              <a:t>프로그램 실행 중에 결정됨</a:t>
            </a:r>
            <a:r>
              <a:rPr kumimoji="1" lang="en-US" altLang="ko-Kore-KR" sz="1900" dirty="0"/>
              <a:t>.</a:t>
            </a:r>
          </a:p>
          <a:p>
            <a:pPr lvl="1"/>
            <a:r>
              <a:rPr kumimoji="1" lang="ko-Kore-KR" altLang="en-US" sz="1900" dirty="0">
                <a:solidFill>
                  <a:schemeClr val="accent4"/>
                </a:solidFill>
              </a:rPr>
              <a:t>선언</a:t>
            </a:r>
            <a:endParaRPr kumimoji="1" lang="en-US" altLang="ko-Kore-KR" sz="1900" dirty="0">
              <a:solidFill>
                <a:schemeClr val="accent4"/>
              </a:solidFill>
            </a:endParaRPr>
          </a:p>
          <a:p>
            <a:pPr lvl="2"/>
            <a:r>
              <a:rPr kumimoji="1" lang="ko-Kore-KR" altLang="en-US" sz="1700" dirty="0">
                <a:solidFill>
                  <a:srgbClr val="FF808A"/>
                </a:solidFill>
              </a:rPr>
              <a:t>한정자 </a:t>
            </a:r>
            <a:r>
              <a:rPr kumimoji="1" lang="en-US" altLang="ko-Kore-KR" sz="1700" dirty="0">
                <a:solidFill>
                  <a:srgbClr val="FF808A"/>
                </a:solidFill>
              </a:rPr>
              <a:t>delegate</a:t>
            </a:r>
            <a:r>
              <a:rPr kumimoji="1" lang="ko-Kore-KR" altLang="en-US" sz="1700" dirty="0">
                <a:solidFill>
                  <a:srgbClr val="FF808A"/>
                </a:solidFill>
              </a:rPr>
              <a:t> 반환 타입</a:t>
            </a:r>
            <a:r>
              <a:rPr kumimoji="1" lang="en-US" altLang="ko-Kore-KR" sz="1700" dirty="0">
                <a:solidFill>
                  <a:srgbClr val="FF808A"/>
                </a:solidFill>
              </a:rPr>
              <a:t> </a:t>
            </a:r>
            <a:r>
              <a:rPr kumimoji="1" lang="ko-Kore-KR" altLang="en-US" sz="1700" dirty="0">
                <a:solidFill>
                  <a:srgbClr val="FF808A"/>
                </a:solidFill>
              </a:rPr>
              <a:t>이름</a:t>
            </a:r>
            <a:r>
              <a:rPr kumimoji="1" lang="en-US" altLang="ko-Kore-KR" sz="1700" dirty="0">
                <a:solidFill>
                  <a:srgbClr val="FF808A"/>
                </a:solidFill>
              </a:rPr>
              <a:t>(</a:t>
            </a:r>
            <a:r>
              <a:rPr kumimoji="1" lang="ko-Kore-KR" altLang="en-US" sz="1700" dirty="0">
                <a:solidFill>
                  <a:srgbClr val="FF808A"/>
                </a:solidFill>
              </a:rPr>
              <a:t>매개변수</a:t>
            </a:r>
            <a:r>
              <a:rPr kumimoji="1" lang="en-US" altLang="ko-KR" sz="1700" dirty="0">
                <a:solidFill>
                  <a:srgbClr val="FF808A"/>
                </a:solidFill>
              </a:rPr>
              <a:t>);</a:t>
            </a:r>
          </a:p>
          <a:p>
            <a:pPr lvl="1"/>
            <a:r>
              <a:rPr kumimoji="1" lang="ko-Kore-KR" altLang="en-US" sz="1900" dirty="0"/>
              <a:t>대리자는 </a:t>
            </a:r>
            <a:r>
              <a:rPr kumimoji="1" lang="ko-Kore-KR" altLang="en-US" sz="1900" dirty="0">
                <a:solidFill>
                  <a:schemeClr val="accent4"/>
                </a:solidFill>
              </a:rPr>
              <a:t>메소드에 대한 참조임</a:t>
            </a:r>
            <a:r>
              <a:rPr kumimoji="1" lang="en-US" altLang="ko-Kore-KR" sz="1900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kumimoji="1" lang="ko-Kore-KR" altLang="en-US" sz="1900" dirty="0"/>
              <a:t>따로 대리자를 구현하는 인스턴스를 만들어 줘야함</a:t>
            </a:r>
            <a:r>
              <a:rPr kumimoji="1" lang="en-US" altLang="ko-Kore-KR" sz="1900" dirty="0"/>
              <a:t>.</a:t>
            </a:r>
          </a:p>
          <a:p>
            <a:pPr lvl="1"/>
            <a:r>
              <a:rPr kumimoji="1" lang="ko-Kore-KR" altLang="en-US" sz="1900" dirty="0">
                <a:solidFill>
                  <a:schemeClr val="accent4"/>
                </a:solidFill>
              </a:rPr>
              <a:t>일반화도 가능함</a:t>
            </a:r>
            <a:r>
              <a:rPr kumimoji="1" lang="en-US" altLang="ko-Kore-KR" sz="1900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kumimoji="1" lang="ko-Kore-KR" altLang="en-US" sz="1900" dirty="0">
                <a:solidFill>
                  <a:schemeClr val="accent4"/>
                </a:solidFill>
              </a:rPr>
              <a:t>대리자 체인</a:t>
            </a:r>
            <a:r>
              <a:rPr kumimoji="1" lang="ko-Kore-KR" altLang="en-US" sz="1900" dirty="0"/>
              <a:t>이라는 기능을 통해 여러 개의 메소드를 동시에 참조할 수 있음</a:t>
            </a:r>
            <a:r>
              <a:rPr kumimoji="1" lang="en-US" altLang="ko-Kore-KR" sz="1900" dirty="0"/>
              <a:t>.</a:t>
            </a:r>
          </a:p>
          <a:p>
            <a:pPr lvl="2"/>
            <a:r>
              <a:rPr kumimoji="1" lang="ko-Kore-KR" altLang="en-US" sz="1700" dirty="0">
                <a:solidFill>
                  <a:srgbClr val="FF808A"/>
                </a:solidFill>
              </a:rPr>
              <a:t>대리자 객체 </a:t>
            </a:r>
            <a:r>
              <a:rPr kumimoji="1" lang="en-US" altLang="ko-Kore-KR" sz="1700" dirty="0">
                <a:solidFill>
                  <a:srgbClr val="FF808A"/>
                </a:solidFill>
              </a:rPr>
              <a:t> </a:t>
            </a:r>
            <a:r>
              <a:rPr kumimoji="1" lang="en-US" altLang="ko-KR" sz="1700" dirty="0">
                <a:solidFill>
                  <a:srgbClr val="FF808A"/>
                </a:solidFill>
              </a:rPr>
              <a:t>= </a:t>
            </a:r>
            <a:r>
              <a:rPr kumimoji="1" lang="ko-KR" altLang="en-US" sz="1700" dirty="0">
                <a:solidFill>
                  <a:srgbClr val="FF808A"/>
                </a:solidFill>
              </a:rPr>
              <a:t>대리자 객체</a:t>
            </a:r>
            <a:r>
              <a:rPr kumimoji="1" lang="en-US" altLang="ko-KR" sz="1700" dirty="0">
                <a:solidFill>
                  <a:srgbClr val="FF808A"/>
                </a:solidFill>
              </a:rPr>
              <a:t>(</a:t>
            </a:r>
            <a:r>
              <a:rPr kumimoji="1" lang="ko-KR" altLang="en-US" sz="1700" dirty="0">
                <a:solidFill>
                  <a:srgbClr val="FF808A"/>
                </a:solidFill>
              </a:rPr>
              <a:t>메소드</a:t>
            </a:r>
            <a:r>
              <a:rPr kumimoji="1" lang="en-US" altLang="ko-KR" sz="1700" dirty="0">
                <a:solidFill>
                  <a:srgbClr val="FF808A"/>
                </a:solidFill>
              </a:rPr>
              <a:t>1);</a:t>
            </a:r>
          </a:p>
          <a:p>
            <a:pPr lvl="2"/>
            <a:r>
              <a:rPr kumimoji="1" lang="ko-Kore-KR" altLang="en-US" sz="1700" dirty="0">
                <a:solidFill>
                  <a:srgbClr val="FF808A"/>
                </a:solidFill>
              </a:rPr>
              <a:t>대리자 객체 </a:t>
            </a:r>
            <a:r>
              <a:rPr kumimoji="1" lang="en-US" altLang="ko-Kore-KR" sz="1700" dirty="0">
                <a:solidFill>
                  <a:srgbClr val="FF808A"/>
                </a:solidFill>
              </a:rPr>
              <a:t>+</a:t>
            </a:r>
            <a:r>
              <a:rPr kumimoji="1" lang="en-US" altLang="ko-KR" sz="1700" dirty="0">
                <a:solidFill>
                  <a:srgbClr val="FF808A"/>
                </a:solidFill>
              </a:rPr>
              <a:t>= </a:t>
            </a:r>
            <a:r>
              <a:rPr kumimoji="1" lang="ko-KR" altLang="en-US" sz="1700" dirty="0">
                <a:solidFill>
                  <a:srgbClr val="FF808A"/>
                </a:solidFill>
              </a:rPr>
              <a:t>대리자 객체</a:t>
            </a:r>
            <a:r>
              <a:rPr kumimoji="1" lang="en-US" altLang="ko-KR" sz="1700" dirty="0">
                <a:solidFill>
                  <a:srgbClr val="FF808A"/>
                </a:solidFill>
              </a:rPr>
              <a:t>(</a:t>
            </a:r>
            <a:r>
              <a:rPr kumimoji="1" lang="ko-KR" altLang="en-US" sz="1700" dirty="0">
                <a:solidFill>
                  <a:srgbClr val="FF808A"/>
                </a:solidFill>
              </a:rPr>
              <a:t>메소드</a:t>
            </a:r>
            <a:r>
              <a:rPr kumimoji="1" lang="en-US" altLang="ko-KR" sz="1700" dirty="0">
                <a:solidFill>
                  <a:srgbClr val="FF808A"/>
                </a:solidFill>
              </a:rPr>
              <a:t>2);..</a:t>
            </a:r>
          </a:p>
          <a:p>
            <a:pPr lvl="1"/>
            <a:r>
              <a:rPr kumimoji="1" lang="ko-Kore-KR" altLang="en-US" sz="1900" dirty="0">
                <a:solidFill>
                  <a:schemeClr val="accent4"/>
                </a:solidFill>
              </a:rPr>
              <a:t>익명 메소드</a:t>
            </a:r>
            <a:r>
              <a:rPr kumimoji="1" lang="ko-Kore-KR" altLang="en-US" sz="1900" dirty="0"/>
              <a:t>를 선언할 수 있음</a:t>
            </a:r>
            <a:endParaRPr kumimoji="1" lang="en-US" altLang="ko-Kore-KR" sz="1900" dirty="0"/>
          </a:p>
          <a:p>
            <a:pPr lvl="2"/>
            <a:r>
              <a:rPr kumimoji="1" lang="ko-Kore-KR" altLang="en-US" sz="1700" dirty="0">
                <a:solidFill>
                  <a:srgbClr val="FF808A"/>
                </a:solidFill>
              </a:rPr>
              <a:t>대리자 객체 </a:t>
            </a:r>
            <a:r>
              <a:rPr kumimoji="1" lang="en-US" altLang="ko-Kore-KR" sz="1700" dirty="0">
                <a:solidFill>
                  <a:srgbClr val="FF808A"/>
                </a:solidFill>
              </a:rPr>
              <a:t>= delegate(</a:t>
            </a:r>
            <a:r>
              <a:rPr kumimoji="1" lang="ko-Kore-KR" altLang="en-US" sz="1700" dirty="0">
                <a:solidFill>
                  <a:srgbClr val="FF808A"/>
                </a:solidFill>
              </a:rPr>
              <a:t>매개변수</a:t>
            </a:r>
            <a:r>
              <a:rPr kumimoji="1" lang="en-US" altLang="ko-Kore-KR" sz="1700" dirty="0">
                <a:solidFill>
                  <a:srgbClr val="FF808A"/>
                </a:solidFill>
              </a:rPr>
              <a:t>)</a:t>
            </a:r>
            <a:r>
              <a:rPr kumimoji="1" lang="en-US" altLang="ko-KR" sz="1700" dirty="0">
                <a:solidFill>
                  <a:srgbClr val="FF808A"/>
                </a:solidFill>
              </a:rPr>
              <a:t>{~};</a:t>
            </a:r>
            <a:endParaRPr kumimoji="1" lang="ko-Kore-KR" altLang="en-US" sz="1700" dirty="0">
              <a:solidFill>
                <a:srgbClr val="FF808A"/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34D7FDC-1578-DEE0-B371-5DD10FC3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대리자</a:t>
            </a:r>
          </a:p>
        </p:txBody>
      </p:sp>
    </p:spTree>
    <p:extLst>
      <p:ext uri="{BB962C8B-B14F-4D97-AF65-F5344CB8AC3E}">
        <p14:creationId xmlns:p14="http://schemas.microsoft.com/office/powerpoint/2010/main" val="40530181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FDE9F4-FF59-E176-8C06-67D37EC51C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1300" y="1320873"/>
            <a:ext cx="5654675" cy="5248129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48A1F-8881-DCF9-2888-7AAB7CD44BD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대리자를 선언하고 람다식으로 구현하여 </a:t>
            </a:r>
            <a:r>
              <a:rPr kumimoji="1" lang="en-US" altLang="ko-Kore-KR" dirty="0"/>
              <a:t>1</a:t>
            </a:r>
            <a:r>
              <a:rPr kumimoji="1" lang="ko-Kore-KR" altLang="en-US" dirty="0"/>
              <a:t>회용 메서드로 쓸 수 있음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순서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ko-Kore-KR" altLang="en-US" dirty="0"/>
              <a:t>대리자 선언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ore-KR" altLang="en-US" dirty="0"/>
              <a:t>람다식으로 대리자 구현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대리자 객체를 함수 사용하듯이 쓰면됨</a:t>
            </a:r>
            <a:r>
              <a:rPr kumimoji="1" lang="en-US" altLang="ko-Kore-KR" dirty="0"/>
              <a:t>.</a:t>
            </a:r>
          </a:p>
          <a:p>
            <a:endParaRPr kumimoji="1" lang="en-US" altLang="ko-Kore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EBA5E2E-F0EF-825F-74F0-8EC8E992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대리자와 람다식</a:t>
            </a:r>
          </a:p>
        </p:txBody>
      </p:sp>
    </p:spTree>
    <p:extLst>
      <p:ext uri="{BB962C8B-B14F-4D97-AF65-F5344CB8AC3E}">
        <p14:creationId xmlns:p14="http://schemas.microsoft.com/office/powerpoint/2010/main" val="1097480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9523757-ED0C-3000-6029-4C6A50E2DA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4687" y="1849438"/>
            <a:ext cx="4787900" cy="41910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24AE94-27E5-AFFF-2779-DF1DFC0630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ore-KR" dirty="0"/>
              <a:t>Visual Studio Code </a:t>
            </a:r>
            <a:r>
              <a:rPr kumimoji="1" lang="ko-Kore-KR" altLang="en-US" dirty="0"/>
              <a:t>다운 후 </a:t>
            </a:r>
            <a:r>
              <a:rPr kumimoji="1" lang="en-US" altLang="ko-Kore-KR" dirty="0"/>
              <a:t>C# extension </a:t>
            </a:r>
            <a:r>
              <a:rPr kumimoji="1" lang="ko-Kore-KR" altLang="en-US" dirty="0"/>
              <a:t>설치</a:t>
            </a:r>
            <a:r>
              <a:rPr kumimoji="1" lang="en-US" altLang="ko-Kore-KR" dirty="0"/>
              <a:t>.</a:t>
            </a:r>
          </a:p>
          <a:p>
            <a:r>
              <a:rPr kumimoji="1" lang="en-US" altLang="ko-KR" dirty="0"/>
              <a:t>.NET Core SDK </a:t>
            </a:r>
            <a:r>
              <a:rPr kumimoji="1" lang="ko-KR" altLang="en-US" dirty="0"/>
              <a:t>설치</a:t>
            </a:r>
            <a:endParaRPr kumimoji="1" lang="en-US" altLang="ko-KR" dirty="0"/>
          </a:p>
          <a:p>
            <a:r>
              <a:rPr kumimoji="1" lang="ko-KR" altLang="en-US" dirty="0"/>
              <a:t>터미널에서 작업 폴더로 이동 </a:t>
            </a:r>
            <a:r>
              <a:rPr kumimoji="1" lang="en-US" altLang="ko-KR" dirty="0"/>
              <a:t>-&gt; “dotnet net console” </a:t>
            </a:r>
            <a:r>
              <a:rPr kumimoji="1" lang="ko-KR" altLang="en-US" dirty="0"/>
              <a:t>입력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프로젝트 생성됨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.cs</a:t>
            </a:r>
            <a:r>
              <a:rPr kumimoji="1" lang="ko-KR" altLang="en-US" dirty="0"/>
              <a:t> 파일 실행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“dotnet run” </a:t>
            </a:r>
            <a:r>
              <a:rPr kumimoji="1" lang="ko-KR" altLang="en-US" dirty="0"/>
              <a:t>터미널에 입력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5DFD470-0959-E92D-2E00-E3DEC057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Visual Studio Code </a:t>
            </a:r>
            <a:r>
              <a:rPr kumimoji="1" lang="ko-Kore-KR" altLang="en-US" dirty="0"/>
              <a:t>환경 셋팅</a:t>
            </a:r>
          </a:p>
        </p:txBody>
      </p:sp>
    </p:spTree>
    <p:extLst>
      <p:ext uri="{BB962C8B-B14F-4D97-AF65-F5344CB8AC3E}">
        <p14:creationId xmlns:p14="http://schemas.microsoft.com/office/powerpoint/2010/main" val="41843529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072A0BA-D670-D629-E76C-E14CD2AB0B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1300" y="1683068"/>
            <a:ext cx="5654675" cy="452374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237B8C-8CA1-FBAC-284E-EE20ED3FDB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ore-KR" dirty="0">
                <a:hlinkClick r:id="rId3"/>
              </a:rPr>
              <a:t>Func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👈 </a:t>
            </a:r>
            <a:r>
              <a:rPr kumimoji="1" lang="ko-Kore-KR" altLang="en-US" dirty="0"/>
              <a:t>공식문서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결과를 반환하는 메소드 참조를 위해 만들어짐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사용법</a:t>
            </a:r>
            <a:endParaRPr kumimoji="1" lang="en-US" altLang="ko-Kore-KR" dirty="0"/>
          </a:p>
          <a:p>
            <a:pPr lvl="2"/>
            <a:r>
              <a:rPr kumimoji="1" lang="en-US" altLang="ko-Kore-KR" dirty="0">
                <a:solidFill>
                  <a:srgbClr val="FF808A"/>
                </a:solidFill>
              </a:rPr>
              <a:t>Func&lt;int&gt; func1 = </a:t>
            </a:r>
            <a:r>
              <a:rPr kumimoji="1" lang="ko-Kore-KR" altLang="en-US" dirty="0">
                <a:solidFill>
                  <a:srgbClr val="FF808A"/>
                </a:solidFill>
              </a:rPr>
              <a:t>람다식</a:t>
            </a:r>
            <a:r>
              <a:rPr kumimoji="1" lang="en-US" altLang="ko-Kore-KR" dirty="0">
                <a:solidFill>
                  <a:srgbClr val="FF808A"/>
                </a:solidFill>
              </a:rPr>
              <a:t>;</a:t>
            </a:r>
          </a:p>
          <a:p>
            <a:r>
              <a:rPr kumimoji="1" lang="en-US" altLang="ko-Kore-KR" dirty="0">
                <a:hlinkClick r:id="rId4"/>
              </a:rPr>
              <a:t>Action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👈 </a:t>
            </a:r>
            <a:r>
              <a:rPr kumimoji="1" lang="ko-Kore-KR" altLang="en-US" dirty="0"/>
              <a:t>공식문서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결과를 반환하지 않는 메소드 참조를 위해 만들어짐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사용법</a:t>
            </a:r>
            <a:endParaRPr kumimoji="1" lang="en-US" altLang="ko-Kore-KR" dirty="0"/>
          </a:p>
          <a:p>
            <a:pPr lvl="2"/>
            <a:r>
              <a:rPr kumimoji="1" lang="en-US" altLang="ko-KR" dirty="0">
                <a:solidFill>
                  <a:srgbClr val="FF808A"/>
                </a:solidFill>
              </a:rPr>
              <a:t>Action</a:t>
            </a:r>
            <a:r>
              <a:rPr kumimoji="1" lang="en-US" altLang="ko-Kore-KR" dirty="0">
                <a:solidFill>
                  <a:srgbClr val="FF808A"/>
                </a:solidFill>
              </a:rPr>
              <a:t> </a:t>
            </a:r>
            <a:r>
              <a:rPr kumimoji="1" lang="en-US" altLang="ko-KR" dirty="0">
                <a:solidFill>
                  <a:srgbClr val="FF808A"/>
                </a:solidFill>
              </a:rPr>
              <a:t>act</a:t>
            </a:r>
            <a:r>
              <a:rPr kumimoji="1" lang="en-US" altLang="ko-Kore-KR" dirty="0">
                <a:solidFill>
                  <a:srgbClr val="FF808A"/>
                </a:solidFill>
              </a:rPr>
              <a:t>1 = </a:t>
            </a:r>
            <a:r>
              <a:rPr kumimoji="1" lang="ko-Kore-KR" altLang="en-US" dirty="0">
                <a:solidFill>
                  <a:srgbClr val="FF808A"/>
                </a:solidFill>
              </a:rPr>
              <a:t>람다식</a:t>
            </a:r>
            <a:r>
              <a:rPr kumimoji="1" lang="en-US" altLang="ko-Kore-KR" dirty="0">
                <a:solidFill>
                  <a:srgbClr val="FF808A"/>
                </a:solidFill>
              </a:rPr>
              <a:t>;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9D7F066-C064-EABF-1A05-55DC2D96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Func,</a:t>
            </a:r>
            <a:r>
              <a:rPr kumimoji="1" lang="ko-Kore-KR" altLang="en-US" dirty="0"/>
              <a:t> </a:t>
            </a:r>
            <a:r>
              <a:rPr kumimoji="1" lang="en-US" altLang="ko-Kore-KR" dirty="0"/>
              <a:t>Action </a:t>
            </a:r>
            <a:r>
              <a:rPr kumimoji="1" lang="ko-Kore-KR" altLang="en-US" dirty="0"/>
              <a:t>대리자</a:t>
            </a:r>
          </a:p>
        </p:txBody>
      </p:sp>
    </p:spTree>
    <p:extLst>
      <p:ext uri="{BB962C8B-B14F-4D97-AF65-F5344CB8AC3E}">
        <p14:creationId xmlns:p14="http://schemas.microsoft.com/office/powerpoint/2010/main" val="8176263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6A264-198F-C2DA-5190-06103466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LINQ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0B25CF-6B94-68AF-8A33-349D52F2F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61</a:t>
            </a:fld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95A3A7-B2D0-C2B1-7D23-3AE6E65E21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accent4"/>
                </a:solidFill>
              </a:rPr>
              <a:t>LINQ(Language INtegrated Query, </a:t>
            </a:r>
            <a:r>
              <a:rPr kumimoji="1" lang="ko-Kore-KR" altLang="en-US" dirty="0">
                <a:solidFill>
                  <a:schemeClr val="accent4"/>
                </a:solidFill>
              </a:rPr>
              <a:t>통합 언어 쿼리</a:t>
            </a:r>
            <a:r>
              <a:rPr kumimoji="1" lang="en-US" altLang="ko-Kore-KR" dirty="0">
                <a:solidFill>
                  <a:schemeClr val="accent4"/>
                </a:solidFill>
              </a:rPr>
              <a:t>)</a:t>
            </a:r>
          </a:p>
          <a:p>
            <a:pPr lvl="1"/>
            <a:r>
              <a:rPr kumimoji="1" lang="ko-Kore-KR" altLang="en-US" dirty="0"/>
              <a:t>데이터 질의 기능임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/>
              <a:t>C#</a:t>
            </a:r>
            <a:r>
              <a:rPr kumimoji="1" lang="ko-Kore-KR" altLang="en-US" dirty="0"/>
              <a:t>을 통해 쿼리를 사용하여 데이터를 다루기 편하게 해주는 기술 집합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ko-Kore-KR" altLang="en-US" dirty="0"/>
              <a:t>기본 질문</a:t>
            </a:r>
            <a:endParaRPr kumimoji="1" lang="en-US" altLang="ko-Kore-KR" dirty="0"/>
          </a:p>
          <a:p>
            <a:pPr lvl="2"/>
            <a:r>
              <a:rPr kumimoji="1" lang="en-US" altLang="ko-Kore-KR" dirty="0">
                <a:solidFill>
                  <a:srgbClr val="01A5AB"/>
                </a:solidFill>
              </a:rPr>
              <a:t>From</a:t>
            </a:r>
            <a:r>
              <a:rPr kumimoji="1" lang="en-US" altLang="ko-Kore-KR" dirty="0"/>
              <a:t> : </a:t>
            </a:r>
            <a:r>
              <a:rPr kumimoji="1" lang="ko-Kore-KR" altLang="en-US" dirty="0"/>
              <a:t>어떤 데이터 집합에서 찾을 것인가</a:t>
            </a:r>
            <a:r>
              <a:rPr kumimoji="1" lang="en-US" altLang="ko-Kore-KR" dirty="0"/>
              <a:t>?</a:t>
            </a:r>
          </a:p>
          <a:p>
            <a:pPr lvl="2"/>
            <a:r>
              <a:rPr kumimoji="1" lang="en-US" altLang="ko-Kore-KR" dirty="0">
                <a:solidFill>
                  <a:srgbClr val="01A5AB"/>
                </a:solidFill>
              </a:rPr>
              <a:t>Where</a:t>
            </a:r>
            <a:r>
              <a:rPr kumimoji="1" lang="en-US" altLang="ko-Kore-KR" dirty="0"/>
              <a:t>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어떤 값의 데이터를 찾을 것인가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pPr lvl="2"/>
            <a:r>
              <a:rPr kumimoji="1" lang="en-US" altLang="ko-Kore-KR" dirty="0">
                <a:solidFill>
                  <a:srgbClr val="01A5AB"/>
                </a:solidFill>
              </a:rPr>
              <a:t>Select</a:t>
            </a:r>
            <a:r>
              <a:rPr kumimoji="1" lang="en-US" altLang="ko-Kore-KR" dirty="0"/>
              <a:t> </a:t>
            </a:r>
            <a:r>
              <a:rPr kumimoji="1" lang="en-US" altLang="ko-KR" dirty="0"/>
              <a:t>: </a:t>
            </a:r>
            <a:r>
              <a:rPr kumimoji="1" lang="ko-KR" altLang="en-US" dirty="0"/>
              <a:t>어떤 항목을 추출할 것인가</a:t>
            </a:r>
            <a:r>
              <a:rPr kumimoji="1" lang="en-US" altLang="ko-KR" dirty="0"/>
              <a:t>?</a:t>
            </a:r>
            <a:endParaRPr kumimoji="1" lang="en-US" altLang="ko-Kore-KR" dirty="0"/>
          </a:p>
          <a:p>
            <a:r>
              <a:rPr kumimoji="1" lang="ko-Kore-KR" altLang="en-US" dirty="0"/>
              <a:t>공식 문서</a:t>
            </a:r>
            <a:endParaRPr kumimoji="1" lang="en-US" altLang="ko-Kore-KR" dirty="0"/>
          </a:p>
          <a:p>
            <a:pPr lvl="1"/>
            <a:r>
              <a:rPr kumimoji="1" lang="en" altLang="ko-Kore-KR" dirty="0">
                <a:hlinkClick r:id="rId2"/>
              </a:rPr>
              <a:t>https://docs.microsoft.com/ko-kr/dotnet/csharp/programming-guide/concepts/linq/</a:t>
            </a:r>
            <a:endParaRPr kumimoji="1"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947772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306843E-68B5-06E9-4CAE-E286CBB922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4687" y="1849438"/>
            <a:ext cx="4787900" cy="41910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41EB47-DADB-9071-96C8-807B65A0B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6628" y="1227777"/>
            <a:ext cx="5653752" cy="5283062"/>
          </a:xfrm>
        </p:spPr>
        <p:txBody>
          <a:bodyPr/>
          <a:lstStyle/>
          <a:p>
            <a:r>
              <a:rPr kumimoji="1" lang="en-US" altLang="ko-Kore-KR" sz="2200" dirty="0">
                <a:solidFill>
                  <a:srgbClr val="01A5AB"/>
                </a:solidFill>
              </a:rPr>
              <a:t>using System;</a:t>
            </a:r>
          </a:p>
          <a:p>
            <a:pPr lvl="1"/>
            <a:r>
              <a:rPr kumimoji="1" lang="en-US" altLang="ko-Kore-KR" sz="1800" dirty="0"/>
              <a:t>System</a:t>
            </a:r>
            <a:r>
              <a:rPr kumimoji="1" lang="ko-Kore-KR" altLang="en-US" sz="1800" dirty="0"/>
              <a:t>이라는 </a:t>
            </a:r>
            <a:r>
              <a:rPr kumimoji="1" lang="en-US" altLang="ko-Kore-KR" sz="1800" dirty="0"/>
              <a:t>namespace </a:t>
            </a:r>
            <a:r>
              <a:rPr kumimoji="1" lang="ko-Kore-KR" altLang="en-US" sz="1800" dirty="0"/>
              <a:t>전체를 사용</a:t>
            </a:r>
            <a:r>
              <a:rPr kumimoji="1" lang="en-US" altLang="ko-Kore-KR" sz="1800" dirty="0"/>
              <a:t>.</a:t>
            </a:r>
          </a:p>
          <a:p>
            <a:r>
              <a:rPr kumimoji="1" lang="en-US" altLang="ko-Kore-KR" sz="2200" dirty="0">
                <a:solidFill>
                  <a:srgbClr val="01A5AB"/>
                </a:solidFill>
              </a:rPr>
              <a:t>using static System.Console;</a:t>
            </a:r>
          </a:p>
          <a:p>
            <a:pPr lvl="1" algn="l"/>
            <a:r>
              <a:rPr kumimoji="1" lang="en-US" altLang="ko-Kore-KR" sz="1800" dirty="0"/>
              <a:t>System.Console</a:t>
            </a:r>
            <a:r>
              <a:rPr kumimoji="1" lang="ko-Kore-KR" altLang="en-US" sz="1800" dirty="0"/>
              <a:t>의 정적 </a:t>
            </a:r>
            <a:r>
              <a:rPr kumimoji="1" lang="ko-KR" altLang="en-US" sz="1800" dirty="0"/>
              <a:t>멤버</a:t>
            </a:r>
            <a:r>
              <a:rPr kumimoji="1" lang="ko-Kore-KR" altLang="en-US" sz="1800" dirty="0"/>
              <a:t>를 </a:t>
            </a:r>
            <a:r>
              <a:rPr kumimoji="1" lang="en-US" altLang="ko-Kore-KR" sz="1800" dirty="0"/>
              <a:t>“System.Console</a:t>
            </a:r>
            <a:r>
              <a:rPr kumimoji="1" lang="en-US" altLang="ko-KR" sz="1800" dirty="0"/>
              <a:t>”</a:t>
            </a:r>
            <a:r>
              <a:rPr kumimoji="1" lang="ko-Kore-KR" altLang="en-US" sz="1800" dirty="0"/>
              <a:t>을 명시하지 않고 사용함</a:t>
            </a:r>
            <a:r>
              <a:rPr kumimoji="1" lang="en-US" altLang="ko-Kore-KR" sz="1800" dirty="0"/>
              <a:t>.</a:t>
            </a:r>
          </a:p>
          <a:p>
            <a:r>
              <a:rPr kumimoji="1" lang="en-US" altLang="ko-Kore-KR" sz="2200" dirty="0">
                <a:solidFill>
                  <a:srgbClr val="01A5AB"/>
                </a:solidFill>
              </a:rPr>
              <a:t>namespace Hello{</a:t>
            </a:r>
            <a:r>
              <a:rPr kumimoji="1" lang="ko-Kore-KR" altLang="en-US" sz="2200" dirty="0">
                <a:solidFill>
                  <a:srgbClr val="01A5AB"/>
                </a:solidFill>
              </a:rPr>
              <a:t>클래스</a:t>
            </a:r>
            <a:r>
              <a:rPr kumimoji="1" lang="en-US" altLang="ko-Kore-KR" sz="2200" dirty="0">
                <a:solidFill>
                  <a:srgbClr val="01A5AB"/>
                </a:solidFill>
              </a:rPr>
              <a:t>, </a:t>
            </a:r>
            <a:r>
              <a:rPr kumimoji="1" lang="ko-Kore-KR" altLang="en-US" sz="2200" dirty="0">
                <a:solidFill>
                  <a:srgbClr val="01A5AB"/>
                </a:solidFill>
              </a:rPr>
              <a:t>구조체</a:t>
            </a:r>
            <a:r>
              <a:rPr kumimoji="1" lang="en-US" altLang="ko-Kore-KR" sz="2200" dirty="0">
                <a:solidFill>
                  <a:srgbClr val="01A5AB"/>
                </a:solidFill>
              </a:rPr>
              <a:t> </a:t>
            </a:r>
            <a:r>
              <a:rPr kumimoji="1" lang="ko-Kore-KR" altLang="en-US" sz="2200" dirty="0">
                <a:solidFill>
                  <a:srgbClr val="01A5AB"/>
                </a:solidFill>
              </a:rPr>
              <a:t>등등</a:t>
            </a:r>
            <a:r>
              <a:rPr kumimoji="1" lang="en-US" altLang="ko-Kore-KR" sz="2200" dirty="0">
                <a:solidFill>
                  <a:srgbClr val="01A5AB"/>
                </a:solidFill>
              </a:rPr>
              <a:t>}</a:t>
            </a:r>
          </a:p>
          <a:p>
            <a:pPr lvl="1"/>
            <a:r>
              <a:rPr kumimoji="1" lang="en-US" altLang="ko-Kore-KR" sz="1800" dirty="0"/>
              <a:t>Hello</a:t>
            </a:r>
            <a:r>
              <a:rPr kumimoji="1" lang="ko-Kore-KR" altLang="en-US" sz="1800" dirty="0"/>
              <a:t>라는 이름의 </a:t>
            </a:r>
            <a:r>
              <a:rPr kumimoji="1" lang="en-US" altLang="ko-Kore-KR" sz="1800" dirty="0"/>
              <a:t>namespace</a:t>
            </a:r>
            <a:r>
              <a:rPr kumimoji="1" lang="ko-Kore-KR" altLang="en-US" sz="1800" dirty="0"/>
              <a:t>를 선언</a:t>
            </a:r>
            <a:r>
              <a:rPr kumimoji="1" lang="en-US" altLang="ko-Kore-KR" sz="1800" dirty="0"/>
              <a:t>.</a:t>
            </a:r>
          </a:p>
          <a:p>
            <a:r>
              <a:rPr kumimoji="1" lang="en-US" altLang="ko-Kore-KR" sz="2200" dirty="0">
                <a:solidFill>
                  <a:srgbClr val="01A5AB"/>
                </a:solidFill>
              </a:rPr>
              <a:t>class MainApp{~}</a:t>
            </a:r>
          </a:p>
          <a:p>
            <a:pPr lvl="1"/>
            <a:r>
              <a:rPr kumimoji="1" lang="en-US" altLang="ko-Kore-KR" sz="1800" dirty="0"/>
              <a:t>MainApp</a:t>
            </a:r>
            <a:r>
              <a:rPr kumimoji="1" lang="ko-Kore-KR" altLang="en-US" sz="1800" dirty="0"/>
              <a:t>라는 이름의 클래스 선언</a:t>
            </a:r>
            <a:r>
              <a:rPr kumimoji="1" lang="en-US" altLang="ko-Kore-KR" sz="1800" dirty="0"/>
              <a:t>.</a:t>
            </a:r>
          </a:p>
          <a:p>
            <a:r>
              <a:rPr kumimoji="1" lang="en-US" altLang="ko-Kore-KR" sz="2200" dirty="0">
                <a:solidFill>
                  <a:srgbClr val="01A5AB"/>
                </a:solidFill>
              </a:rPr>
              <a:t>static void Main(){~}</a:t>
            </a:r>
          </a:p>
          <a:p>
            <a:pPr lvl="1"/>
            <a:r>
              <a:rPr kumimoji="1" lang="ko-Kore-KR" altLang="en-US" sz="1800" dirty="0"/>
              <a:t>메인 메서드 선언</a:t>
            </a:r>
            <a:r>
              <a:rPr kumimoji="1" lang="en-US" altLang="ko-Kore-KR" sz="1800" dirty="0"/>
              <a:t>.</a:t>
            </a:r>
          </a:p>
          <a:p>
            <a:pPr lvl="1"/>
            <a:r>
              <a:rPr kumimoji="1" lang="ko-Kore-KR" altLang="en-US" sz="1800" dirty="0"/>
              <a:t>메인 메서드의 시작 부분부터 프로그램이 실행되고 메인 메서드가 끝나면 프로그램이 종료됨</a:t>
            </a:r>
            <a:r>
              <a:rPr kumimoji="1" lang="en-US" altLang="ko-KR" sz="1800" dirty="0"/>
              <a:t>.</a:t>
            </a:r>
            <a:endParaRPr kumimoji="1" lang="en-US" altLang="ko-Kore-KR" sz="1800" dirty="0"/>
          </a:p>
          <a:p>
            <a:pPr lvl="1"/>
            <a:endParaRPr kumimoji="1" lang="ko-Kore-KR" altLang="en-US" sz="180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A95371D-2BEE-05E6-1F28-644D4B63A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.cs </a:t>
            </a:r>
            <a:r>
              <a:rPr kumimoji="1" lang="ko-KR" altLang="en-US" dirty="0"/>
              <a:t>파일 기본 구조 파악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17388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051FEEE-D547-8E33-B5CB-010BF73D18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4687" y="1849438"/>
            <a:ext cx="4787900" cy="41910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89885-9058-78DA-1761-71CE50AEA9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주석은 프로그램에 영향을 끼치지 않는 문장임</a:t>
            </a:r>
            <a:r>
              <a:rPr kumimoji="1" lang="en-US" altLang="ko-Kore-KR" dirty="0"/>
              <a:t>.</a:t>
            </a: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한줄 주석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en-US" altLang="ko-Kore-KR" dirty="0">
                <a:solidFill>
                  <a:schemeClr val="accent2"/>
                </a:solidFill>
              </a:rPr>
              <a:t>// </a:t>
            </a:r>
            <a:r>
              <a:rPr kumimoji="1" lang="ko-Kore-KR" altLang="en-US" dirty="0">
                <a:solidFill>
                  <a:schemeClr val="accent2"/>
                </a:solidFill>
              </a:rPr>
              <a:t>내용</a:t>
            </a:r>
            <a:endParaRPr kumimoji="1" lang="en-US" altLang="ko-Kore-KR" dirty="0">
              <a:solidFill>
                <a:schemeClr val="accent2"/>
              </a:solidFill>
            </a:endParaRPr>
          </a:p>
          <a:p>
            <a:r>
              <a:rPr kumimoji="1" lang="ko-Kore-KR" altLang="en-US" dirty="0">
                <a:solidFill>
                  <a:schemeClr val="accent4"/>
                </a:solidFill>
              </a:rPr>
              <a:t>여러줄 주석</a:t>
            </a:r>
            <a:endParaRPr kumimoji="1" lang="en-US" altLang="ko-Kore-KR" dirty="0">
              <a:solidFill>
                <a:schemeClr val="accent4"/>
              </a:solidFill>
            </a:endParaRPr>
          </a:p>
          <a:p>
            <a:pPr lvl="1"/>
            <a:r>
              <a:rPr kumimoji="1" lang="en-US" altLang="ko-Kore-KR" dirty="0">
                <a:solidFill>
                  <a:schemeClr val="accent2"/>
                </a:solidFill>
              </a:rPr>
              <a:t>/</a:t>
            </a:r>
            <a:r>
              <a:rPr kumimoji="1" lang="ko-Kore-KR" altLang="en-US" dirty="0">
                <a:solidFill>
                  <a:schemeClr val="accent2"/>
                </a:solidFill>
              </a:rPr>
              <a:t>*</a:t>
            </a:r>
            <a:r>
              <a:rPr kumimoji="1" lang="en-US" altLang="ko-Kore-KR" dirty="0">
                <a:solidFill>
                  <a:schemeClr val="accent2"/>
                </a:solidFill>
              </a:rPr>
              <a:t> </a:t>
            </a:r>
          </a:p>
          <a:p>
            <a:pPr lvl="1"/>
            <a:r>
              <a:rPr kumimoji="1" lang="ko-Kore-KR" altLang="en-US" dirty="0">
                <a:solidFill>
                  <a:schemeClr val="accent2"/>
                </a:solidFill>
              </a:rPr>
              <a:t>내용</a:t>
            </a:r>
            <a:r>
              <a:rPr kumimoji="1" lang="en-US" altLang="ko-Kore-KR" dirty="0">
                <a:solidFill>
                  <a:schemeClr val="accent2"/>
                </a:solidFill>
              </a:rPr>
              <a:t>1</a:t>
            </a:r>
          </a:p>
          <a:p>
            <a:pPr lvl="1"/>
            <a:r>
              <a:rPr kumimoji="1" lang="ko-Kore-KR" altLang="en-US" dirty="0">
                <a:solidFill>
                  <a:schemeClr val="accent2"/>
                </a:solidFill>
              </a:rPr>
              <a:t>내용</a:t>
            </a:r>
            <a:r>
              <a:rPr kumimoji="1" lang="en-US" altLang="ko-Kore-KR" dirty="0">
                <a:solidFill>
                  <a:schemeClr val="accent2"/>
                </a:solidFill>
              </a:rPr>
              <a:t>2</a:t>
            </a:r>
          </a:p>
          <a:p>
            <a:pPr lvl="1"/>
            <a:r>
              <a:rPr kumimoji="1" lang="ko-Kore-KR" altLang="en-US" dirty="0">
                <a:solidFill>
                  <a:schemeClr val="accent2"/>
                </a:solidFill>
              </a:rPr>
              <a:t> *</a:t>
            </a:r>
            <a:r>
              <a:rPr kumimoji="1" lang="en-US" altLang="ko-Kore-KR" dirty="0">
                <a:solidFill>
                  <a:schemeClr val="accent2"/>
                </a:solidFill>
              </a:rPr>
              <a:t>/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352A4EB-C9B7-65C2-6659-4A64AD9C4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279567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15B5021-61D7-0995-6F5B-5CAC4FD588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1300" y="1765907"/>
            <a:ext cx="5654675" cy="435806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71A7B-8B7A-F260-1895-8A014FF9E6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ore-KR" dirty="0">
                <a:solidFill>
                  <a:schemeClr val="accent4"/>
                </a:solidFill>
              </a:rPr>
              <a:t>Console.WriteLine() </a:t>
            </a:r>
            <a:r>
              <a:rPr kumimoji="1" lang="ko-KR" altLang="en-US" dirty="0"/>
              <a:t>메서드</a:t>
            </a:r>
            <a:r>
              <a:rPr kumimoji="1" lang="ko-Kore-KR" altLang="en-US" dirty="0"/>
              <a:t>는 매개변수로 받은 값을 콘솔에 출력함</a:t>
            </a:r>
            <a:r>
              <a:rPr kumimoji="1" lang="en-US" altLang="ko-Kore-KR" dirty="0"/>
              <a:t>.</a:t>
            </a:r>
          </a:p>
          <a:p>
            <a:pPr lvl="1"/>
            <a:r>
              <a:rPr kumimoji="1" lang="en-US" altLang="ko-Kore-KR" dirty="0"/>
              <a:t>Console</a:t>
            </a:r>
            <a:r>
              <a:rPr kumimoji="1" lang="ko-Kore-KR" altLang="en-US" dirty="0"/>
              <a:t>을 </a:t>
            </a:r>
            <a:r>
              <a:rPr kumimoji="1" lang="en-US" altLang="ko-Kore-KR" dirty="0"/>
              <a:t>use </a:t>
            </a:r>
            <a:r>
              <a:rPr kumimoji="1" lang="ko-Kore-KR" altLang="en-US" dirty="0"/>
              <a:t>하면 </a:t>
            </a:r>
            <a:r>
              <a:rPr kumimoji="1" lang="en-US" altLang="ko-Kore-KR" dirty="0"/>
              <a:t>Console </a:t>
            </a:r>
            <a:r>
              <a:rPr kumimoji="1" lang="ko-Kore-KR" altLang="en-US" dirty="0"/>
              <a:t>생략</a:t>
            </a:r>
            <a:r>
              <a:rPr kumimoji="1" lang="en-US" altLang="ko-Kore-KR" dirty="0"/>
              <a:t>.</a:t>
            </a:r>
          </a:p>
          <a:p>
            <a:pPr algn="l"/>
            <a:r>
              <a:rPr kumimoji="1" lang="ko-Kore-KR" altLang="en-US" dirty="0"/>
              <a:t>내부적으로 </a:t>
            </a:r>
            <a:r>
              <a:rPr kumimoji="1" lang="en-US" altLang="ko-Kore-KR" dirty="0"/>
              <a:t>string.Format</a:t>
            </a:r>
            <a:r>
              <a:rPr kumimoji="1" lang="en-US" altLang="ko-KR" dirty="0"/>
              <a:t>() </a:t>
            </a:r>
            <a:r>
              <a:rPr kumimoji="1" lang="ko-KR" altLang="en-US" dirty="0"/>
              <a:t>메서드를 사용함</a:t>
            </a:r>
            <a:r>
              <a:rPr kumimoji="1" lang="en-US" altLang="ko-KR" dirty="0"/>
              <a:t>.</a:t>
            </a:r>
          </a:p>
          <a:p>
            <a:pPr lvl="1" algn="l"/>
            <a:r>
              <a:rPr kumimoji="1" lang="en-US" altLang="ko-Kore-KR" dirty="0">
                <a:solidFill>
                  <a:srgbClr val="01A5AB"/>
                </a:solidFill>
              </a:rPr>
              <a:t>WriteLine(“{0},{1}”, “hi”, “bye”);</a:t>
            </a:r>
          </a:p>
          <a:p>
            <a:pPr lvl="1" algn="l"/>
            <a:r>
              <a:rPr kumimoji="1" lang="en-US" altLang="ko-Kore-KR" dirty="0">
                <a:solidFill>
                  <a:srgbClr val="01A5AB"/>
                </a:solidFill>
              </a:rPr>
              <a:t>string.Format(</a:t>
            </a:r>
            <a:r>
              <a:rPr kumimoji="1" lang="en-US" altLang="ko-KR" dirty="0">
                <a:solidFill>
                  <a:srgbClr val="01A5AB"/>
                </a:solidFill>
              </a:rPr>
              <a:t>“{~},” , “~”</a:t>
            </a:r>
            <a:r>
              <a:rPr kumimoji="1" lang="en-US" altLang="ko-Kore-KR" dirty="0">
                <a:solidFill>
                  <a:srgbClr val="01A5AB"/>
                </a:solidFill>
              </a:rPr>
              <a:t>) </a:t>
            </a:r>
            <a:r>
              <a:rPr kumimoji="1" lang="ko-KR" altLang="en-US" dirty="0"/>
              <a:t>메서드</a:t>
            </a:r>
            <a:r>
              <a:rPr kumimoji="1" lang="ko-Kore-KR" altLang="en-US" dirty="0"/>
              <a:t>는 문자열 내부에 변수를 넣어 동적으로 문자열을 만들 수 있게 하는 </a:t>
            </a:r>
            <a:r>
              <a:rPr kumimoji="1" lang="ko-KR" altLang="en-US" dirty="0"/>
              <a:t>메서드</a:t>
            </a:r>
            <a:r>
              <a:rPr kumimoji="1" lang="en-US" altLang="ko-Kore-KR" dirty="0"/>
              <a:t>.</a:t>
            </a:r>
          </a:p>
          <a:p>
            <a:pPr lvl="2" algn="l"/>
            <a:r>
              <a:rPr kumimoji="1" lang="en-US" altLang="ko-KR" dirty="0"/>
              <a:t>“</a:t>
            </a:r>
            <a:r>
              <a:rPr kumimoji="1" lang="en-US" altLang="ko-KR" dirty="0">
                <a:solidFill>
                  <a:srgbClr val="FF808A"/>
                </a:solidFill>
              </a:rPr>
              <a:t>{</a:t>
            </a:r>
            <a:r>
              <a:rPr kumimoji="1" lang="ko-KR" altLang="en-US" dirty="0">
                <a:solidFill>
                  <a:srgbClr val="FF808A"/>
                </a:solidFill>
              </a:rPr>
              <a:t>첨자</a:t>
            </a:r>
            <a:r>
              <a:rPr kumimoji="1" lang="en-US" altLang="ko-KR" dirty="0">
                <a:solidFill>
                  <a:srgbClr val="FF808A"/>
                </a:solidFill>
              </a:rPr>
              <a:t>, </a:t>
            </a:r>
            <a:r>
              <a:rPr kumimoji="1" lang="ko-KR" altLang="en-US" dirty="0">
                <a:solidFill>
                  <a:srgbClr val="FF808A"/>
                </a:solidFill>
              </a:rPr>
              <a:t>맞춤</a:t>
            </a:r>
            <a:r>
              <a:rPr kumimoji="1" lang="en-US" altLang="ko-KR" dirty="0">
                <a:solidFill>
                  <a:srgbClr val="FF808A"/>
                </a:solidFill>
              </a:rPr>
              <a:t>: </a:t>
            </a:r>
            <a:r>
              <a:rPr kumimoji="1" lang="ko-KR" altLang="en-US" dirty="0">
                <a:solidFill>
                  <a:srgbClr val="FF808A"/>
                </a:solidFill>
              </a:rPr>
              <a:t>서식 문자열</a:t>
            </a:r>
            <a:r>
              <a:rPr kumimoji="1" lang="en-US" altLang="ko-KR" dirty="0">
                <a:solidFill>
                  <a:srgbClr val="FF808A"/>
                </a:solidFill>
              </a:rPr>
              <a:t>}”,</a:t>
            </a:r>
            <a:r>
              <a:rPr kumimoji="1" lang="ko-KR" altLang="en-US" dirty="0">
                <a:solidFill>
                  <a:srgbClr val="FF808A"/>
                </a:solidFill>
              </a:rPr>
              <a:t> </a:t>
            </a:r>
            <a:r>
              <a:rPr kumimoji="1" lang="ko-KR" altLang="en-US" dirty="0"/>
              <a:t>문자열</a:t>
            </a:r>
            <a:endParaRPr kumimoji="1" lang="en-US" altLang="ko-KR" dirty="0"/>
          </a:p>
          <a:p>
            <a:pPr lvl="2" algn="l"/>
            <a:r>
              <a:rPr kumimoji="1" lang="ko-KR" altLang="en-US" dirty="0"/>
              <a:t>맞춤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서식문자열은 생략해도 됨</a:t>
            </a:r>
            <a:r>
              <a:rPr kumimoji="1" lang="en-US" altLang="ko-KR" dirty="0"/>
              <a:t>.</a:t>
            </a:r>
          </a:p>
          <a:p>
            <a:pPr lvl="2" algn="l"/>
            <a:endParaRPr kumimoji="1" lang="ko-Kore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581AE0C-2375-741B-E38A-ACCDBC6E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21815765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21791</TotalTime>
  <Words>3750</Words>
  <Application>Microsoft Macintosh PowerPoint</Application>
  <PresentationFormat>와이드스크린</PresentationFormat>
  <Paragraphs>546</Paragraphs>
  <Slides>61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0" baseType="lpstr">
      <vt:lpstr>BM JUA OTF</vt:lpstr>
      <vt:lpstr>Mabinogi_Classic_OTF</vt:lpstr>
      <vt:lpstr>Microsoft GothicNeo</vt:lpstr>
      <vt:lpstr>Noto Sans KR</vt:lpstr>
      <vt:lpstr>Arial</vt:lpstr>
      <vt:lpstr>Calibri</vt:lpstr>
      <vt:lpstr>Courier New</vt:lpstr>
      <vt:lpstr>Wingdings</vt:lpstr>
      <vt:lpstr>AccentBoxVTI</vt:lpstr>
      <vt:lpstr>PowerPoint 프레젠테이션</vt:lpstr>
      <vt:lpstr>C#</vt:lpstr>
      <vt:lpstr>CLR에 대하여</vt:lpstr>
      <vt:lpstr>C# 프로그래밍 흐름.</vt:lpstr>
      <vt:lpstr>C#의 기본 파일과 환경 설정</vt:lpstr>
      <vt:lpstr>Visual Studio Code 환경 셋팅</vt:lpstr>
      <vt:lpstr>.cs 파일 기본 구조 파악</vt:lpstr>
      <vt:lpstr>주석</vt:lpstr>
      <vt:lpstr>출력</vt:lpstr>
      <vt:lpstr>기본자료형</vt:lpstr>
      <vt:lpstr>변수</vt:lpstr>
      <vt:lpstr>상수</vt:lpstr>
      <vt:lpstr>Nullable</vt:lpstr>
      <vt:lpstr>문자열</vt:lpstr>
      <vt:lpstr>배열</vt:lpstr>
      <vt:lpstr>다차원 배열</vt:lpstr>
      <vt:lpstr>가변 배열</vt:lpstr>
      <vt:lpstr>연산자</vt:lpstr>
      <vt:lpstr>연산자</vt:lpstr>
      <vt:lpstr>조건문</vt:lpstr>
      <vt:lpstr>조건문</vt:lpstr>
      <vt:lpstr>조건문</vt:lpstr>
      <vt:lpstr>반복문</vt:lpstr>
      <vt:lpstr>반복문</vt:lpstr>
      <vt:lpstr>함수(메서드)</vt:lpstr>
      <vt:lpstr>함수(메서드)</vt:lpstr>
      <vt:lpstr>함수(메서드)</vt:lpstr>
      <vt:lpstr>람다식</vt:lpstr>
      <vt:lpstr>클래스</vt:lpstr>
      <vt:lpstr>접근 한정자(지정자)</vt:lpstr>
      <vt:lpstr>생성자</vt:lpstr>
      <vt:lpstr>종료자</vt:lpstr>
      <vt:lpstr>Static</vt:lpstr>
      <vt:lpstr>객체의 복사</vt:lpstr>
      <vt:lpstr>this()와 생성자</vt:lpstr>
      <vt:lpstr>상속</vt:lpstr>
      <vt:lpstr>업 캐스팅, 다운 캐스팅</vt:lpstr>
      <vt:lpstr>오버라이딩</vt:lpstr>
      <vt:lpstr>오버라이딩</vt:lpstr>
      <vt:lpstr>읽기 전용 필드, 중첩 클래스</vt:lpstr>
      <vt:lpstr>분할 클래스</vt:lpstr>
      <vt:lpstr>구조체</vt:lpstr>
      <vt:lpstr>튜플</vt:lpstr>
      <vt:lpstr>인터페이스</vt:lpstr>
      <vt:lpstr>인터페이스</vt:lpstr>
      <vt:lpstr>추상 클래스</vt:lpstr>
      <vt:lpstr>프로퍼티</vt:lpstr>
      <vt:lpstr>자동 구현 프로퍼티</vt:lpstr>
      <vt:lpstr>레코드</vt:lpstr>
      <vt:lpstr>무명 형식</vt:lpstr>
      <vt:lpstr>인터페이스와 추상 클래스의 프로퍼티</vt:lpstr>
      <vt:lpstr>System.Array - 배열을 다루는 클래스</vt:lpstr>
      <vt:lpstr>컬렉션</vt:lpstr>
      <vt:lpstr>인덱서</vt:lpstr>
      <vt:lpstr>foreach 가능한 객체만들기</vt:lpstr>
      <vt:lpstr>일반화(제네릭)</vt:lpstr>
      <vt:lpstr>예외</vt:lpstr>
      <vt:lpstr>대리자</vt:lpstr>
      <vt:lpstr>대리자와 람다식</vt:lpstr>
      <vt:lpstr>Func, Action 대리자</vt:lpstr>
      <vt:lpstr>LINQ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phone App</dc:title>
  <dc:creator>정광원</dc:creator>
  <cp:lastModifiedBy>정광원</cp:lastModifiedBy>
  <cp:revision>1695</cp:revision>
  <dcterms:created xsi:type="dcterms:W3CDTF">2022-07-22T08:33:22Z</dcterms:created>
  <dcterms:modified xsi:type="dcterms:W3CDTF">2022-08-16T13:38:24Z</dcterms:modified>
</cp:coreProperties>
</file>